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3FE0-4000-4780-BDC5-AB302858095F}" type="datetimeFigureOut">
              <a:rPr lang="fr-FR" smtClean="0"/>
              <a:pPr/>
              <a:t>08/05/2011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0028-CBC6-4050-8E3B-BB5B1730B3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3FE0-4000-4780-BDC5-AB302858095F}" type="datetimeFigureOut">
              <a:rPr lang="fr-FR" smtClean="0"/>
              <a:pPr/>
              <a:t>08/05/2011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0028-CBC6-4050-8E3B-BB5B1730B3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3FE0-4000-4780-BDC5-AB302858095F}" type="datetimeFigureOut">
              <a:rPr lang="fr-FR" smtClean="0"/>
              <a:pPr/>
              <a:t>08/05/2011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0028-CBC6-4050-8E3B-BB5B1730B3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3FE0-4000-4780-BDC5-AB302858095F}" type="datetimeFigureOut">
              <a:rPr lang="fr-FR" smtClean="0"/>
              <a:pPr/>
              <a:t>08/05/2011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0028-CBC6-4050-8E3B-BB5B1730B3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3FE0-4000-4780-BDC5-AB302858095F}" type="datetimeFigureOut">
              <a:rPr lang="fr-FR" smtClean="0"/>
              <a:pPr/>
              <a:t>08/05/2011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0028-CBC6-4050-8E3B-BB5B1730B3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3FE0-4000-4780-BDC5-AB302858095F}" type="datetimeFigureOut">
              <a:rPr lang="fr-FR" smtClean="0"/>
              <a:pPr/>
              <a:t>08/05/2011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0028-CBC6-4050-8E3B-BB5B1730B3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3FE0-4000-4780-BDC5-AB302858095F}" type="datetimeFigureOut">
              <a:rPr lang="fr-FR" smtClean="0"/>
              <a:pPr/>
              <a:t>08/05/2011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0028-CBC6-4050-8E3B-BB5B1730B3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3FE0-4000-4780-BDC5-AB302858095F}" type="datetimeFigureOut">
              <a:rPr lang="fr-FR" smtClean="0"/>
              <a:pPr/>
              <a:t>08/05/2011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0028-CBC6-4050-8E3B-BB5B1730B3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3FE0-4000-4780-BDC5-AB302858095F}" type="datetimeFigureOut">
              <a:rPr lang="fr-FR" smtClean="0"/>
              <a:pPr/>
              <a:t>08/05/2011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0028-CBC6-4050-8E3B-BB5B1730B3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3FE0-4000-4780-BDC5-AB302858095F}" type="datetimeFigureOut">
              <a:rPr lang="fr-FR" smtClean="0"/>
              <a:pPr/>
              <a:t>08/05/2011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0028-CBC6-4050-8E3B-BB5B1730B3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3FE0-4000-4780-BDC5-AB302858095F}" type="datetimeFigureOut">
              <a:rPr lang="fr-FR" smtClean="0"/>
              <a:pPr/>
              <a:t>08/05/2011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C480028-CBC6-4050-8E3B-BB5B1730B3F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4FB3FE0-4000-4780-BDC5-AB302858095F}" type="datetimeFigureOut">
              <a:rPr lang="fr-FR" smtClean="0"/>
              <a:pPr/>
              <a:t>08/05/2011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C480028-CBC6-4050-8E3B-BB5B1730B3F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emf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jpeg"/><Relationship Id="rId4" Type="http://schemas.openxmlformats.org/officeDocument/2006/relationships/image" Target="../media/image15.gif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851648" cy="2520280"/>
          </a:xfrm>
        </p:spPr>
        <p:txBody>
          <a:bodyPr>
            <a:normAutofit fontScale="90000"/>
          </a:bodyPr>
          <a:lstStyle/>
          <a:p>
            <a:pPr algn="ctr"/>
            <a:r>
              <a:rPr lang="fr-FR" u="sng" dirty="0">
                <a:effectLst/>
              </a:rPr>
              <a:t>PROJET PLURITECHNIQUE ENCADRE</a:t>
            </a:r>
            <a:r>
              <a:rPr lang="fr-FR" dirty="0">
                <a:effectLst/>
              </a:rPr>
              <a:t/>
            </a:r>
            <a:br>
              <a:rPr lang="fr-FR" dirty="0">
                <a:effectLst/>
              </a:rPr>
            </a:br>
            <a:endParaRPr lang="fr-FR" dirty="0"/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827584" y="2636912"/>
            <a:ext cx="7851648" cy="936104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25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18000" dirty="0">
                <a:effectLst/>
              </a:rPr>
              <a:t>Le Robot suiveur de ligne</a:t>
            </a:r>
          </a:p>
          <a:p>
            <a:pPr algn="ctr"/>
            <a:r>
              <a:rPr lang="fr-FR" dirty="0" smtClean="0">
                <a:effectLst/>
              </a:rPr>
              <a:t/>
            </a:r>
            <a:br>
              <a:rPr lang="fr-FR" dirty="0" smtClean="0">
                <a:effectLst/>
              </a:rPr>
            </a:br>
            <a:endParaRPr lang="fr-FR" dirty="0"/>
          </a:p>
        </p:txBody>
      </p:sp>
      <p:pic>
        <p:nvPicPr>
          <p:cNvPr id="5" name="Image 4" descr="C:\Users\BENOIT\Desktop\PPE\image\2011-05-03 15.23.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573016"/>
            <a:ext cx="3982632" cy="2986065"/>
          </a:xfrm>
          <a:prstGeom prst="rect">
            <a:avLst/>
          </a:prstGeom>
          <a:noFill/>
          <a:ln w="25400" cmpd="sng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Titre 1"/>
          <p:cNvSpPr txBox="1">
            <a:spLocks/>
          </p:cNvSpPr>
          <p:nvPr/>
        </p:nvSpPr>
        <p:spPr>
          <a:xfrm>
            <a:off x="4580384" y="3717032"/>
            <a:ext cx="4456112" cy="2454089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4000" dirty="0">
                <a:effectLst/>
              </a:rPr>
              <a:t>LE GALL Alexandre</a:t>
            </a:r>
            <a:br>
              <a:rPr lang="fr-FR" sz="4000" dirty="0">
                <a:effectLst/>
              </a:rPr>
            </a:br>
            <a:r>
              <a:rPr lang="fr-FR" sz="4000" dirty="0">
                <a:effectLst/>
              </a:rPr>
              <a:t>MERLIN Nicolas</a:t>
            </a:r>
            <a:br>
              <a:rPr lang="fr-FR" sz="4000" dirty="0">
                <a:effectLst/>
              </a:rPr>
            </a:br>
            <a:r>
              <a:rPr lang="fr-FR" sz="4000" dirty="0">
                <a:effectLst/>
              </a:rPr>
              <a:t>SAILLAND Emmanuel</a:t>
            </a:r>
            <a:br>
              <a:rPr lang="fr-FR" sz="4000" dirty="0">
                <a:effectLst/>
              </a:rPr>
            </a:br>
            <a:r>
              <a:rPr lang="fr-FR" sz="4000" dirty="0">
                <a:effectLst/>
              </a:rPr>
              <a:t>SADON </a:t>
            </a:r>
            <a:r>
              <a:rPr lang="fr-FR" sz="4000" dirty="0" smtClean="0">
                <a:effectLst/>
              </a:rPr>
              <a:t>Benoît</a:t>
            </a:r>
            <a:endParaRPr lang="fr-FR" sz="4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0285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851648" cy="936104"/>
          </a:xfrm>
        </p:spPr>
        <p:txBody>
          <a:bodyPr>
            <a:normAutofit/>
          </a:bodyPr>
          <a:lstStyle/>
          <a:p>
            <a:pPr algn="ctr"/>
            <a:r>
              <a:rPr lang="fr-FR" u="sng" dirty="0" smtClean="0">
                <a:effectLst/>
              </a:rPr>
              <a:t>Conclusion</a:t>
            </a:r>
            <a:endParaRPr lang="fr-FR" u="sng" dirty="0"/>
          </a:p>
        </p:txBody>
      </p:sp>
      <p:sp>
        <p:nvSpPr>
          <p:cNvPr id="3" name="Titre 1"/>
          <p:cNvSpPr txBox="1">
            <a:spLocks/>
          </p:cNvSpPr>
          <p:nvPr/>
        </p:nvSpPr>
        <p:spPr>
          <a:xfrm>
            <a:off x="988028" y="2132856"/>
            <a:ext cx="6912768" cy="3816424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dirty="0" smtClean="0">
                <a:effectLst/>
              </a:rPr>
              <a:t>Contraintes</a:t>
            </a:r>
            <a:r>
              <a:rPr lang="fr-FR" sz="4000" dirty="0">
                <a:effectLst/>
              </a:rPr>
              <a:t/>
            </a:r>
            <a:br>
              <a:rPr lang="fr-FR" sz="4000" dirty="0">
                <a:effectLst/>
              </a:rPr>
            </a:br>
            <a:r>
              <a:rPr lang="fr-FR" sz="4000" dirty="0" smtClean="0">
                <a:effectLst/>
              </a:rPr>
              <a:t>Conception</a:t>
            </a:r>
            <a:r>
              <a:rPr lang="fr-FR" sz="4000" dirty="0">
                <a:effectLst/>
              </a:rPr>
              <a:t/>
            </a:r>
            <a:br>
              <a:rPr lang="fr-FR" sz="4000" dirty="0">
                <a:effectLst/>
              </a:rPr>
            </a:br>
            <a:r>
              <a:rPr lang="fr-FR" sz="4000" dirty="0" smtClean="0">
                <a:effectLst/>
              </a:rPr>
              <a:t>Etude</a:t>
            </a:r>
          </a:p>
          <a:p>
            <a:pPr algn="ctr"/>
            <a:r>
              <a:rPr lang="fr-FR" sz="4000" dirty="0" smtClean="0">
                <a:effectLst/>
              </a:rPr>
              <a:t>Optimisation</a:t>
            </a:r>
          </a:p>
          <a:p>
            <a:pPr algn="ctr"/>
            <a:r>
              <a:rPr lang="fr-FR" sz="4000" dirty="0" smtClean="0">
                <a:effectLst/>
              </a:rPr>
              <a:t>Communication</a:t>
            </a:r>
          </a:p>
          <a:p>
            <a:pPr algn="ctr"/>
            <a:r>
              <a:rPr lang="fr-FR" sz="4000" dirty="0" smtClean="0">
                <a:effectLst/>
              </a:rPr>
              <a:t>Application des Connaissances</a:t>
            </a:r>
            <a:endParaRPr lang="fr-FR" sz="4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4874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055912" y="620688"/>
            <a:ext cx="4752528" cy="936104"/>
          </a:xfrm>
        </p:spPr>
        <p:txBody>
          <a:bodyPr>
            <a:normAutofit/>
          </a:bodyPr>
          <a:lstStyle/>
          <a:p>
            <a:pPr algn="ctr"/>
            <a:r>
              <a:rPr lang="fr-FR" sz="6000" u="sng" dirty="0" smtClean="0">
                <a:effectLst/>
              </a:rPr>
              <a:t>Sommaire</a:t>
            </a:r>
            <a:endParaRPr lang="fr-FR" sz="6000" dirty="0"/>
          </a:p>
        </p:txBody>
      </p:sp>
      <p:sp>
        <p:nvSpPr>
          <p:cNvPr id="6" name="Titre 1"/>
          <p:cNvSpPr txBox="1">
            <a:spLocks/>
          </p:cNvSpPr>
          <p:nvPr/>
        </p:nvSpPr>
        <p:spPr>
          <a:xfrm>
            <a:off x="323528" y="1628800"/>
            <a:ext cx="8424936" cy="613523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400" dirty="0">
                <a:effectLst/>
              </a:rPr>
              <a:t>INTRODUCTION		</a:t>
            </a:r>
            <a:r>
              <a:rPr lang="fr-FR" sz="3400" dirty="0" smtClean="0">
                <a:effectLst/>
              </a:rPr>
              <a:t>SAILLAND/SADON</a:t>
            </a:r>
            <a:endParaRPr lang="fr-FR" sz="3400" dirty="0">
              <a:effectLst/>
            </a:endParaRPr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323528" y="2242323"/>
            <a:ext cx="8424936" cy="3850973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85000"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4000" u="sng" dirty="0">
                <a:effectLst/>
              </a:rPr>
              <a:t>PARTIE GM</a:t>
            </a:r>
            <a:endParaRPr lang="fr-FR" sz="4000" dirty="0">
              <a:effectLst/>
            </a:endParaRPr>
          </a:p>
          <a:p>
            <a:pPr algn="l"/>
            <a:r>
              <a:rPr lang="fr-FR" sz="4000" dirty="0">
                <a:effectLst/>
              </a:rPr>
              <a:t>I) Etude de la problématique       </a:t>
            </a:r>
            <a:br>
              <a:rPr lang="fr-FR" sz="4000" dirty="0">
                <a:effectLst/>
              </a:rPr>
            </a:br>
            <a:r>
              <a:rPr lang="fr-FR" sz="4000" dirty="0">
                <a:effectLst/>
              </a:rPr>
              <a:t>A) Contraintes énoncées                    </a:t>
            </a:r>
            <a:r>
              <a:rPr lang="fr-FR" sz="4000" dirty="0" smtClean="0">
                <a:effectLst/>
              </a:rPr>
              <a:t>SADON</a:t>
            </a:r>
            <a:r>
              <a:rPr lang="fr-FR" sz="4000" dirty="0">
                <a:effectLst/>
              </a:rPr>
              <a:t/>
            </a:r>
            <a:br>
              <a:rPr lang="fr-FR" sz="4000" dirty="0">
                <a:effectLst/>
              </a:rPr>
            </a:br>
            <a:r>
              <a:rPr lang="fr-FR" sz="4000" dirty="0">
                <a:effectLst/>
              </a:rPr>
              <a:t>B) Croquis du robot                            </a:t>
            </a:r>
            <a:r>
              <a:rPr lang="fr-FR" sz="4000" dirty="0" smtClean="0">
                <a:effectLst/>
              </a:rPr>
              <a:t>SADON</a:t>
            </a:r>
            <a:r>
              <a:rPr lang="fr-FR" sz="4000" dirty="0">
                <a:effectLst/>
              </a:rPr>
              <a:t/>
            </a:r>
            <a:br>
              <a:rPr lang="fr-FR" sz="4000" dirty="0">
                <a:effectLst/>
              </a:rPr>
            </a:br>
            <a:r>
              <a:rPr lang="fr-FR" sz="4000" dirty="0">
                <a:effectLst/>
              </a:rPr>
              <a:t>II) </a:t>
            </a:r>
            <a:r>
              <a:rPr lang="fr-FR" sz="4000" dirty="0" smtClean="0">
                <a:effectLst/>
              </a:rPr>
              <a:t>Réalisation</a:t>
            </a:r>
            <a:r>
              <a:rPr lang="fr-FR" sz="4000" dirty="0">
                <a:effectLst/>
              </a:rPr>
              <a:t/>
            </a:r>
            <a:br>
              <a:rPr lang="fr-FR" sz="4000" dirty="0">
                <a:effectLst/>
              </a:rPr>
            </a:br>
            <a:r>
              <a:rPr lang="fr-FR" sz="4000" dirty="0">
                <a:effectLst/>
              </a:rPr>
              <a:t>A) Châssis roue et cache capteur </a:t>
            </a:r>
            <a:r>
              <a:rPr lang="fr-FR" sz="4000" dirty="0" smtClean="0">
                <a:effectLst/>
              </a:rPr>
              <a:t>MERLIN</a:t>
            </a:r>
            <a:r>
              <a:rPr lang="fr-FR" sz="4000" dirty="0">
                <a:effectLst/>
              </a:rPr>
              <a:t/>
            </a:r>
            <a:br>
              <a:rPr lang="fr-FR" sz="4000" dirty="0">
                <a:effectLst/>
              </a:rPr>
            </a:br>
            <a:r>
              <a:rPr lang="fr-FR" sz="4000" dirty="0">
                <a:effectLst/>
              </a:rPr>
              <a:t>B) Assemblage                                         </a:t>
            </a:r>
            <a:r>
              <a:rPr lang="fr-FR" sz="4000" dirty="0" smtClean="0">
                <a:effectLst/>
              </a:rPr>
              <a:t>MERLIN</a:t>
            </a:r>
            <a:r>
              <a:rPr lang="fr-FR" sz="4000" dirty="0">
                <a:effectLst/>
              </a:rPr>
              <a:t/>
            </a:r>
            <a:br>
              <a:rPr lang="fr-FR" sz="4000" dirty="0">
                <a:effectLst/>
              </a:rPr>
            </a:br>
            <a:r>
              <a:rPr lang="fr-FR" sz="4000" dirty="0">
                <a:effectLst/>
              </a:rPr>
              <a:t>C) Lanceur                                                 </a:t>
            </a:r>
            <a:r>
              <a:rPr lang="fr-FR" sz="4000" dirty="0" smtClean="0">
                <a:effectLst/>
              </a:rPr>
              <a:t>SADON</a:t>
            </a:r>
            <a:endParaRPr lang="fr-FR" sz="4000" dirty="0">
              <a:effectLst/>
            </a:endParaRP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358489" y="1673481"/>
            <a:ext cx="8424936" cy="2626837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400" u="sng" dirty="0">
                <a:effectLst/>
              </a:rPr>
              <a:t>PARTIE GE</a:t>
            </a:r>
            <a:endParaRPr lang="fr-FR" sz="3400" dirty="0">
              <a:effectLst/>
            </a:endParaRPr>
          </a:p>
          <a:p>
            <a:pPr algn="l"/>
            <a:r>
              <a:rPr lang="fr-FR" sz="3400" dirty="0">
                <a:effectLst/>
              </a:rPr>
              <a:t>III) COMMUNIQUER                               LE </a:t>
            </a:r>
            <a:r>
              <a:rPr lang="fr-FR" sz="3400" dirty="0" smtClean="0">
                <a:effectLst/>
              </a:rPr>
              <a:t>GALL</a:t>
            </a:r>
            <a:r>
              <a:rPr lang="fr-FR" sz="3400" dirty="0">
                <a:effectLst/>
              </a:rPr>
              <a:t/>
            </a:r>
            <a:br>
              <a:rPr lang="fr-FR" sz="3400" dirty="0">
                <a:effectLst/>
              </a:rPr>
            </a:br>
            <a:r>
              <a:rPr lang="fr-FR" sz="3400" dirty="0">
                <a:effectLst/>
              </a:rPr>
              <a:t>IV) ACQUERIR                                   LE </a:t>
            </a:r>
            <a:r>
              <a:rPr lang="fr-FR" sz="3400" dirty="0" smtClean="0">
                <a:effectLst/>
              </a:rPr>
              <a:t>GALL</a:t>
            </a:r>
            <a:r>
              <a:rPr lang="fr-FR" sz="3400" dirty="0">
                <a:effectLst/>
              </a:rPr>
              <a:t/>
            </a:r>
            <a:br>
              <a:rPr lang="fr-FR" sz="3400" dirty="0">
                <a:effectLst/>
              </a:rPr>
            </a:br>
            <a:r>
              <a:rPr lang="fr-FR" sz="3400" dirty="0">
                <a:effectLst/>
              </a:rPr>
              <a:t>V) TRAITER                                    </a:t>
            </a:r>
            <a:r>
              <a:rPr lang="fr-FR" sz="3400" dirty="0" smtClean="0">
                <a:effectLst/>
              </a:rPr>
              <a:t>SAILLAND</a:t>
            </a:r>
            <a:r>
              <a:rPr lang="fr-FR" sz="3400" dirty="0">
                <a:effectLst/>
              </a:rPr>
              <a:t/>
            </a:r>
            <a:br>
              <a:rPr lang="fr-FR" sz="3400" dirty="0">
                <a:effectLst/>
              </a:rPr>
            </a:br>
            <a:r>
              <a:rPr lang="fr-FR" sz="3400" dirty="0">
                <a:effectLst/>
              </a:rPr>
              <a:t>VI) SERVOMOTEUR                      </a:t>
            </a:r>
            <a:r>
              <a:rPr lang="fr-FR" sz="3400" dirty="0" smtClean="0">
                <a:effectLst/>
              </a:rPr>
              <a:t>SAILLAND</a:t>
            </a:r>
            <a:endParaRPr lang="fr-FR" sz="3400" dirty="0">
              <a:effectLst/>
            </a:endParaRPr>
          </a:p>
        </p:txBody>
      </p:sp>
      <p:sp>
        <p:nvSpPr>
          <p:cNvPr id="9" name="Titre 1"/>
          <p:cNvSpPr txBox="1">
            <a:spLocks/>
          </p:cNvSpPr>
          <p:nvPr/>
        </p:nvSpPr>
        <p:spPr>
          <a:xfrm>
            <a:off x="323528" y="5050635"/>
            <a:ext cx="8424936" cy="610613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600" dirty="0">
                <a:effectLst/>
              </a:rPr>
              <a:t>CONCLUSION			            	SAILLAND </a:t>
            </a:r>
            <a:endParaRPr lang="fr-FR" sz="3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4687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851648" cy="936104"/>
          </a:xfrm>
        </p:spPr>
        <p:txBody>
          <a:bodyPr>
            <a:normAutofit/>
          </a:bodyPr>
          <a:lstStyle/>
          <a:p>
            <a:pPr algn="ctr"/>
            <a:r>
              <a:rPr lang="fr-FR" u="sng" dirty="0" smtClean="0">
                <a:effectLst/>
              </a:rPr>
              <a:t>Introduction</a:t>
            </a:r>
            <a:endParaRPr lang="fr-FR" u="sng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0" y="1412776"/>
            <a:ext cx="9144000" cy="144016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dirty="0">
                <a:effectLst/>
              </a:rPr>
              <a:t>Comment répondre au cahier des charges du concours académique de robotique ?</a:t>
            </a:r>
          </a:p>
        </p:txBody>
      </p:sp>
      <p:pic>
        <p:nvPicPr>
          <p:cNvPr id="7" name="images1"/>
          <p:cNvPicPr/>
          <p:nvPr/>
        </p:nvPicPr>
        <p:blipFill>
          <a:blip r:embed="rId2" cstate="print">
            <a:alphaModFix/>
            <a:lum/>
          </a:blip>
          <a:srcRect/>
          <a:stretch>
            <a:fillRect/>
          </a:stretch>
        </p:blipFill>
        <p:spPr>
          <a:xfrm>
            <a:off x="5580112" y="3068960"/>
            <a:ext cx="2520280" cy="3284984"/>
          </a:xfrm>
          <a:prstGeom prst="rect">
            <a:avLst/>
          </a:prstGeom>
          <a:noFill/>
          <a:ln>
            <a:noFill/>
            <a:prstDash/>
          </a:ln>
        </p:spPr>
      </p:pic>
      <p:sp>
        <p:nvSpPr>
          <p:cNvPr id="8" name="ZoneTexte 7"/>
          <p:cNvSpPr txBox="1"/>
          <p:nvPr/>
        </p:nvSpPr>
        <p:spPr>
          <a:xfrm>
            <a:off x="323528" y="2996952"/>
            <a:ext cx="48245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95000"/>
                  </a:schemeClr>
                </a:solidFill>
                <a:latin typeface="+mj-lt"/>
              </a:rPr>
              <a:t>Le robot est un système mécatronique : un système alliant l'électronique, la mécanique et l'informatique.</a:t>
            </a:r>
          </a:p>
          <a:p>
            <a:r>
              <a:rPr lang="fr-FR" dirty="0" smtClean="0">
                <a:solidFill>
                  <a:schemeClr val="tx1">
                    <a:lumMod val="95000"/>
                  </a:schemeClr>
                </a:solidFill>
                <a:latin typeface="+mj-lt"/>
              </a:rPr>
              <a:t>Dans ces différents domaines le ROBOT  est programmé pour accomplir automatiquement les tâches généralement considérées comme dangereuses, pénibles ou impossibles pour l'Homme.</a:t>
            </a:r>
          </a:p>
          <a:p>
            <a:endParaRPr lang="fr-FR" dirty="0"/>
          </a:p>
        </p:txBody>
      </p:sp>
      <p:pic>
        <p:nvPicPr>
          <p:cNvPr id="9" name="images8"/>
          <p:cNvPicPr/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467544" y="2996952"/>
            <a:ext cx="4608512" cy="3072879"/>
          </a:xfrm>
          <a:prstGeom prst="rect">
            <a:avLst/>
          </a:prstGeom>
          <a:noFill/>
          <a:ln w="12600">
            <a:solidFill>
              <a:srgbClr val="000000"/>
            </a:solidFill>
            <a:prstDash val="solid"/>
          </a:ln>
        </p:spPr>
      </p:pic>
      <p:pic>
        <p:nvPicPr>
          <p:cNvPr id="10" name="images9"/>
          <p:cNvPicPr/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251520" y="2996952"/>
            <a:ext cx="4536504" cy="3264768"/>
          </a:xfrm>
          <a:prstGeom prst="rect">
            <a:avLst/>
          </a:prstGeom>
          <a:noFill/>
          <a:ln w="12600">
            <a:solidFill>
              <a:srgbClr val="000000"/>
            </a:solidFill>
            <a:prstDash val="solid"/>
          </a:ln>
        </p:spPr>
      </p:pic>
    </p:spTree>
    <p:extLst>
      <p:ext uri="{BB962C8B-B14F-4D97-AF65-F5344CB8AC3E}">
        <p14:creationId xmlns:p14="http://schemas.microsoft.com/office/powerpoint/2010/main" xmlns="" val="507316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85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385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" dur="38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38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62535E-7 L 0.43316 0.00694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42183E-6 L 0.24028 -0.0069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851648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fr-FR" u="sng" dirty="0">
                <a:effectLst/>
              </a:rPr>
              <a:t>I) Etude de la problématique </a:t>
            </a:r>
            <a:endParaRPr lang="fr-FR" u="sng" dirty="0"/>
          </a:p>
        </p:txBody>
      </p:sp>
      <p:sp>
        <p:nvSpPr>
          <p:cNvPr id="3" name="Titre 1"/>
          <p:cNvSpPr txBox="1">
            <a:spLocks/>
          </p:cNvSpPr>
          <p:nvPr/>
        </p:nvSpPr>
        <p:spPr>
          <a:xfrm>
            <a:off x="611560" y="1484784"/>
            <a:ext cx="3168352" cy="648072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4000" dirty="0" smtClean="0">
                <a:effectLst/>
              </a:rPr>
              <a:t>A</a:t>
            </a:r>
            <a:r>
              <a:rPr lang="fr-FR" sz="4000" dirty="0">
                <a:effectLst/>
              </a:rPr>
              <a:t>)</a:t>
            </a:r>
            <a:r>
              <a:rPr lang="fr-FR" sz="4000" dirty="0" smtClean="0">
                <a:effectLst/>
              </a:rPr>
              <a:t> Contraintes</a:t>
            </a:r>
            <a:endParaRPr lang="fr-FR" sz="4000" dirty="0">
              <a:effectLst/>
            </a:endParaRPr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809101" y="2096842"/>
            <a:ext cx="7291291" cy="1806017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4000" dirty="0">
                <a:effectLst/>
              </a:rPr>
              <a:t>Longueur maximale 300 mm</a:t>
            </a:r>
          </a:p>
          <a:p>
            <a:pPr algn="l"/>
            <a:r>
              <a:rPr lang="fr-FR" sz="4000" dirty="0">
                <a:effectLst/>
              </a:rPr>
              <a:t>Largeur maximale 200 mm</a:t>
            </a:r>
          </a:p>
          <a:p>
            <a:pPr algn="l"/>
            <a:r>
              <a:rPr lang="fr-FR" sz="4000" dirty="0">
                <a:effectLst/>
              </a:rPr>
              <a:t>Hauteur maximale 200 mm</a:t>
            </a: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776543" y="2096842"/>
            <a:ext cx="8280920" cy="683808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4000" dirty="0">
                <a:effectLst/>
              </a:rPr>
              <a:t>A</a:t>
            </a:r>
            <a:r>
              <a:rPr lang="fr-FR" sz="4000" dirty="0" smtClean="0">
                <a:effectLst/>
              </a:rPr>
              <a:t>nalyse </a:t>
            </a:r>
            <a:r>
              <a:rPr lang="fr-FR" sz="4000" dirty="0">
                <a:effectLst/>
              </a:rPr>
              <a:t>des solutions </a:t>
            </a:r>
            <a:r>
              <a:rPr lang="fr-FR" sz="4000" dirty="0" smtClean="0">
                <a:effectLst/>
              </a:rPr>
              <a:t>existantes :</a:t>
            </a:r>
            <a:r>
              <a:rPr lang="fr-FR" sz="4000" dirty="0">
                <a:effectLst/>
              </a:rPr>
              <a:t> 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037" y="2979456"/>
            <a:ext cx="3985398" cy="371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Imag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573016"/>
            <a:ext cx="4751290" cy="226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re 1"/>
          <p:cNvSpPr txBox="1">
            <a:spLocks/>
          </p:cNvSpPr>
          <p:nvPr/>
        </p:nvSpPr>
        <p:spPr>
          <a:xfrm>
            <a:off x="611560" y="1484784"/>
            <a:ext cx="4989519" cy="648072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4000" dirty="0">
                <a:effectLst/>
              </a:rPr>
              <a:t>B) Croquis du robot 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24" y="2424358"/>
            <a:ext cx="4080931" cy="331930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92101" y="2424358"/>
            <a:ext cx="3888432" cy="3888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92101" y="2420888"/>
            <a:ext cx="3904745" cy="390099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1269" y="2348880"/>
            <a:ext cx="4491258" cy="41148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9" y="2348880"/>
            <a:ext cx="4860032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3751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539552" y="620688"/>
            <a:ext cx="7851648" cy="936104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u="sng" dirty="0">
                <a:effectLst/>
              </a:rPr>
              <a:t>II) Réalisation </a:t>
            </a:r>
            <a:endParaRPr lang="fr-FR" u="sng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611560" y="1484784"/>
            <a:ext cx="6768752" cy="648072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4000" dirty="0">
                <a:effectLst/>
              </a:rPr>
              <a:t>A) Châssis roue et cache capteur 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3938" y="2132856"/>
            <a:ext cx="6060350" cy="415457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9" y="2649555"/>
            <a:ext cx="4425585" cy="308370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5376" y="2452032"/>
            <a:ext cx="4681982" cy="342524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2276872"/>
            <a:ext cx="3976846" cy="3888634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036" y="2276872"/>
            <a:ext cx="4638452" cy="3901215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0264" y="2148099"/>
            <a:ext cx="4975440" cy="4579385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9600" y="2148099"/>
            <a:ext cx="6106696" cy="4577330"/>
          </a:xfrm>
          <a:prstGeom prst="rect">
            <a:avLst/>
          </a:prstGeom>
        </p:spPr>
      </p:pic>
      <p:sp>
        <p:nvSpPr>
          <p:cNvPr id="13" name="Titre 1"/>
          <p:cNvSpPr txBox="1">
            <a:spLocks/>
          </p:cNvSpPr>
          <p:nvPr/>
        </p:nvSpPr>
        <p:spPr>
          <a:xfrm>
            <a:off x="611560" y="1484784"/>
            <a:ext cx="7056784" cy="648072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4000" dirty="0">
                <a:effectLst/>
              </a:rPr>
              <a:t>B) Assemblage</a:t>
            </a: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2420888"/>
            <a:ext cx="4275580" cy="4049010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2420888"/>
            <a:ext cx="4559201" cy="4003022"/>
          </a:xfrm>
          <a:prstGeom prst="rect">
            <a:avLst/>
          </a:prstGeom>
        </p:spPr>
      </p:pic>
      <p:sp>
        <p:nvSpPr>
          <p:cNvPr id="17" name="Titre 1"/>
          <p:cNvSpPr txBox="1">
            <a:spLocks/>
          </p:cNvSpPr>
          <p:nvPr/>
        </p:nvSpPr>
        <p:spPr>
          <a:xfrm>
            <a:off x="627966" y="1484784"/>
            <a:ext cx="7056784" cy="648072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4000" dirty="0">
                <a:effectLst/>
              </a:rPr>
              <a:t>C) Lanceur</a:t>
            </a:r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8837" y="2132856"/>
            <a:ext cx="5963483" cy="429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8893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3" grpId="0"/>
      <p:bldP spid="13" grpId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851648" cy="936104"/>
          </a:xfrm>
        </p:spPr>
        <p:txBody>
          <a:bodyPr>
            <a:normAutofit/>
          </a:bodyPr>
          <a:lstStyle/>
          <a:p>
            <a:pPr algn="ctr"/>
            <a:r>
              <a:rPr lang="fr-FR" sz="5500" u="sng" dirty="0">
                <a:effectLst/>
              </a:rPr>
              <a:t>III) COMMUNIQUER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1700808"/>
            <a:ext cx="5400600" cy="483211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1628800"/>
            <a:ext cx="5400600" cy="515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5139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851648" cy="936104"/>
          </a:xfrm>
        </p:spPr>
        <p:txBody>
          <a:bodyPr>
            <a:normAutofit/>
          </a:bodyPr>
          <a:lstStyle/>
          <a:p>
            <a:pPr algn="ctr"/>
            <a:r>
              <a:rPr lang="fr-FR" sz="5500" u="sng" dirty="0">
                <a:effectLst/>
              </a:rPr>
              <a:t>IV) ACQUERIR</a:t>
            </a:r>
            <a:endParaRPr lang="fr-FR" sz="5500" u="sng" dirty="0"/>
          </a:p>
        </p:txBody>
      </p:sp>
      <p:sp>
        <p:nvSpPr>
          <p:cNvPr id="3" name="Titre 1"/>
          <p:cNvSpPr txBox="1">
            <a:spLocks/>
          </p:cNvSpPr>
          <p:nvPr/>
        </p:nvSpPr>
        <p:spPr>
          <a:xfrm>
            <a:off x="467544" y="1772816"/>
            <a:ext cx="8208912" cy="3384376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dirty="0" smtClean="0">
                <a:effectLst/>
              </a:rPr>
              <a:t>Capteur</a:t>
            </a:r>
          </a:p>
          <a:p>
            <a:pPr algn="ctr"/>
            <a:r>
              <a:rPr lang="fr-FR" sz="4000" dirty="0" smtClean="0">
                <a:effectLst/>
              </a:rPr>
              <a:t>=</a:t>
            </a:r>
          </a:p>
          <a:p>
            <a:pPr algn="ctr"/>
            <a:r>
              <a:rPr lang="fr-FR" sz="4000" dirty="0" smtClean="0">
                <a:effectLst/>
              </a:rPr>
              <a:t>émetteur </a:t>
            </a:r>
            <a:r>
              <a:rPr lang="fr-FR" sz="4000" dirty="0">
                <a:effectLst/>
              </a:rPr>
              <a:t>DIR (Diode IR</a:t>
            </a:r>
            <a:r>
              <a:rPr lang="fr-FR" sz="4000" dirty="0" smtClean="0">
                <a:effectLst/>
              </a:rPr>
              <a:t>)</a:t>
            </a:r>
          </a:p>
          <a:p>
            <a:pPr algn="ctr"/>
            <a:r>
              <a:rPr lang="fr-FR" sz="4000" dirty="0" smtClean="0">
                <a:effectLst/>
              </a:rPr>
              <a:t>+</a:t>
            </a:r>
          </a:p>
          <a:p>
            <a:pPr algn="ctr"/>
            <a:r>
              <a:rPr lang="fr-FR" sz="4000" dirty="0">
                <a:effectLst/>
              </a:rPr>
              <a:t>récepteur TIR </a:t>
            </a:r>
            <a:r>
              <a:rPr lang="fr-FR" sz="4000" dirty="0" smtClean="0">
                <a:effectLst/>
              </a:rPr>
              <a:t>(Phototransistor </a:t>
            </a:r>
            <a:r>
              <a:rPr lang="fr-FR" sz="4000" dirty="0">
                <a:effectLst/>
              </a:rPr>
              <a:t>IR)</a:t>
            </a:r>
            <a:endParaRPr lang="fr-FR" sz="4000" dirty="0" smtClean="0">
              <a:effectLst/>
            </a:endParaRPr>
          </a:p>
          <a:p>
            <a:pPr algn="l"/>
            <a:r>
              <a:rPr lang="fr-FR" sz="4000" dirty="0" smtClean="0">
                <a:effectLst/>
              </a:rPr>
              <a:t> </a:t>
            </a:r>
            <a:endParaRPr lang="fr-FR" sz="4000" dirty="0">
              <a:effectLst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6512" y="1933647"/>
            <a:ext cx="9144000" cy="226936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53315" y="4203010"/>
            <a:ext cx="4437370" cy="2591423"/>
          </a:xfrm>
          <a:prstGeom prst="rect">
            <a:avLst/>
          </a:prstGeom>
        </p:spPr>
      </p:pic>
      <p:sp>
        <p:nvSpPr>
          <p:cNvPr id="6" name="Titre 1"/>
          <p:cNvSpPr txBox="1">
            <a:spLocks/>
          </p:cNvSpPr>
          <p:nvPr/>
        </p:nvSpPr>
        <p:spPr>
          <a:xfrm>
            <a:off x="4197030" y="4277166"/>
            <a:ext cx="4911474" cy="252028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dirty="0" smtClean="0">
                <a:effectLst/>
              </a:rPr>
              <a:t>Contrainte :</a:t>
            </a:r>
          </a:p>
          <a:p>
            <a:pPr algn="ctr"/>
            <a:r>
              <a:rPr lang="fr-FR" sz="4000" dirty="0" smtClean="0">
                <a:effectLst/>
              </a:rPr>
              <a:t>Hauteur = 5mm</a:t>
            </a:r>
          </a:p>
          <a:p>
            <a:pPr algn="ctr"/>
            <a:r>
              <a:rPr lang="fr-FR" sz="4000" dirty="0" smtClean="0">
                <a:effectLst/>
              </a:rPr>
              <a:t>(à 1mm près)</a:t>
            </a:r>
          </a:p>
          <a:p>
            <a:pPr algn="l"/>
            <a:r>
              <a:rPr lang="fr-FR" sz="4000" dirty="0" smtClean="0">
                <a:effectLst/>
              </a:rPr>
              <a:t> </a:t>
            </a:r>
            <a:endParaRPr lang="fr-FR" sz="4000" dirty="0">
              <a:effectLst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1524" y="1892456"/>
            <a:ext cx="9165524" cy="290469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8733" y="1527307"/>
            <a:ext cx="4667523" cy="4319506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3021" y="5875399"/>
            <a:ext cx="6677957" cy="90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1761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7624E-6 L 0 -0.4642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2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851648" cy="936104"/>
          </a:xfrm>
        </p:spPr>
        <p:txBody>
          <a:bodyPr>
            <a:normAutofit/>
          </a:bodyPr>
          <a:lstStyle/>
          <a:p>
            <a:pPr algn="ctr"/>
            <a:r>
              <a:rPr lang="fr-FR" sz="5400" u="sng" dirty="0">
                <a:effectLst/>
              </a:rPr>
              <a:t>V) TRAITER</a:t>
            </a:r>
            <a:endParaRPr lang="fr-FR" sz="5500" u="sng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6" y="1846522"/>
            <a:ext cx="5976664" cy="4318782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-36512" y="1484784"/>
            <a:ext cx="9180512" cy="1124744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dirty="0" smtClean="0">
                <a:effectLst/>
              </a:rPr>
              <a:t>A) FS </a:t>
            </a:r>
            <a:r>
              <a:rPr lang="fr-FR" sz="3600" dirty="0">
                <a:effectLst/>
              </a:rPr>
              <a:t>11 : calcul de la position du robot par rapport à la ligne</a:t>
            </a:r>
            <a:endParaRPr lang="fr-FR" sz="3600" u="sng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2881" y="2780928"/>
            <a:ext cx="7939559" cy="3456384"/>
          </a:xfrm>
          <a:prstGeom prst="rect">
            <a:avLst/>
          </a:prstGeom>
        </p:spPr>
      </p:pic>
      <p:sp>
        <p:nvSpPr>
          <p:cNvPr id="6" name="Titre 1"/>
          <p:cNvSpPr txBox="1">
            <a:spLocks/>
          </p:cNvSpPr>
          <p:nvPr/>
        </p:nvSpPr>
        <p:spPr>
          <a:xfrm>
            <a:off x="35496" y="2722612"/>
            <a:ext cx="9180512" cy="562372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fr-FR" sz="3600" dirty="0" smtClean="0">
                <a:effectLst/>
              </a:rPr>
              <a:t>B) </a:t>
            </a:r>
            <a:r>
              <a:rPr lang="fr-FR" sz="3600" dirty="0">
                <a:effectLst/>
              </a:rPr>
              <a:t>FS 12 : Choix des rapports cycliques</a:t>
            </a: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0" y="3370684"/>
            <a:ext cx="9180512" cy="562372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fr-FR" sz="3600" dirty="0" smtClean="0">
                <a:effectLst/>
              </a:rPr>
              <a:t>C) </a:t>
            </a:r>
            <a:r>
              <a:rPr lang="fr-FR" sz="3600" dirty="0">
                <a:effectLst/>
              </a:rPr>
              <a:t>FS13 : choisir la valeur à afficher</a:t>
            </a:r>
          </a:p>
        </p:txBody>
      </p:sp>
    </p:spTree>
    <p:extLst>
      <p:ext uri="{BB962C8B-B14F-4D97-AF65-F5344CB8AC3E}">
        <p14:creationId xmlns:p14="http://schemas.microsoft.com/office/powerpoint/2010/main" xmlns="" val="4119911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620688"/>
            <a:ext cx="9144000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fr-FR" u="sng" dirty="0">
                <a:effectLst/>
              </a:rPr>
              <a:t>VI) </a:t>
            </a:r>
            <a:r>
              <a:rPr lang="fr-FR" u="sng" dirty="0" smtClean="0">
                <a:effectLst/>
              </a:rPr>
              <a:t>Servomoteur</a:t>
            </a:r>
            <a:br>
              <a:rPr lang="fr-FR" u="sng" dirty="0" smtClean="0">
                <a:effectLst/>
              </a:rPr>
            </a:br>
            <a:r>
              <a:rPr lang="fr-FR" u="sng" dirty="0" smtClean="0">
                <a:effectLst/>
              </a:rPr>
              <a:t>(commande </a:t>
            </a:r>
            <a:r>
              <a:rPr lang="fr-FR" u="sng" dirty="0">
                <a:effectLst/>
              </a:rPr>
              <a:t>du tir) </a:t>
            </a:r>
            <a:endParaRPr lang="fr-FR" dirty="0">
              <a:effectLst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4813" y="2204864"/>
            <a:ext cx="3934374" cy="962159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00102" y="3501008"/>
            <a:ext cx="3543795" cy="2476846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92884" y="2212796"/>
            <a:ext cx="1619476" cy="374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1905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181</Words>
  <Application>Microsoft Office PowerPoint</Application>
  <PresentationFormat>Affichage à l'écran (4:3)</PresentationFormat>
  <Paragraphs>48</Paragraphs>
  <Slides>10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1" baseType="lpstr">
      <vt:lpstr>Débit</vt:lpstr>
      <vt:lpstr>PROJET PLURITECHNIQUE ENCADRE </vt:lpstr>
      <vt:lpstr>Sommaire</vt:lpstr>
      <vt:lpstr>Introduction</vt:lpstr>
      <vt:lpstr>I) Etude de la problématique </vt:lpstr>
      <vt:lpstr>Diapositive 5</vt:lpstr>
      <vt:lpstr>III) COMMUNIQUER</vt:lpstr>
      <vt:lpstr>IV) ACQUERIR</vt:lpstr>
      <vt:lpstr>V) TRAITER</vt:lpstr>
      <vt:lpstr>VI) Servomoteur (commande du tir) 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PROJET PLURITECHNIQUE ENCADRE</dc:title>
  <dc:creator>Aex</dc:creator>
  <cp:lastModifiedBy>BENOIT</cp:lastModifiedBy>
  <cp:revision>23</cp:revision>
  <dcterms:created xsi:type="dcterms:W3CDTF">2011-05-07T22:31:23Z</dcterms:created>
  <dcterms:modified xsi:type="dcterms:W3CDTF">2011-05-08T10:58:33Z</dcterms:modified>
</cp:coreProperties>
</file>