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31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66" r:id="rId17"/>
    <p:sldId id="263" r:id="rId18"/>
    <p:sldId id="265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652" autoAdjust="0"/>
  </p:normalViewPr>
  <p:slideViewPr>
    <p:cSldViewPr>
      <p:cViewPr varScale="1">
        <p:scale>
          <a:sx n="87" d="100"/>
          <a:sy n="87" d="100"/>
        </p:scale>
        <p:origin x="-8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CD3F7-AE36-4CE7-8D0D-A16B82BE858C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C03B4-63A3-4CCF-B264-95AF0322AC8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C03B4-63A3-4CCF-B264-95AF0322AC8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51A82-E4A3-4C2C-A546-43EDB63F94E6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64EDBD-0C3B-4DBF-A298-351358AF31F8}" type="datetimeFigureOut">
              <a:rPr lang="fr-FR" smtClean="0"/>
              <a:pPr/>
              <a:t>13/05/2011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DE8DD0-48F9-4216-84A2-94A84BD923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TRAVAIL\SI\PPE\Photos%20+vid&#233;os\Assemblage1PA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TRAVAIL\SI\PPE\Photos%20+vid&#233;os\Assemblage1b.av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TRAVAIL\SI\PPE\Photos%20+vid&#233;os\D&#233;placement.wm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894362"/>
          </a:xfrm>
        </p:spPr>
        <p:txBody>
          <a:bodyPr lIns="72000" tIns="288000" bIns="648000">
            <a:normAutofit/>
          </a:bodyPr>
          <a:lstStyle/>
          <a:p>
            <a:pPr algn="ctr"/>
            <a:r>
              <a:rPr lang="fr-FR" sz="3600" b="1" i="1" dirty="0" smtClean="0">
                <a:solidFill>
                  <a:srgbClr val="92D050"/>
                </a:solidFill>
                <a:latin typeface="Papyrus" pitchFamily="66" charset="0"/>
              </a:rPr>
              <a:t>Le robot solaire d’exploration</a:t>
            </a:r>
            <a:endParaRPr lang="fr-FR" sz="3600" b="1" i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1907704" y="1988840"/>
            <a:ext cx="6172200" cy="2307704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92D050"/>
                </a:solidFill>
                <a:latin typeface="Papyrus" pitchFamily="66" charset="0"/>
              </a:rPr>
              <a:t>Duret Alexis </a:t>
            </a:r>
          </a:p>
          <a:p>
            <a:r>
              <a:rPr lang="fr-FR" sz="2800" b="1" dirty="0" smtClean="0">
                <a:solidFill>
                  <a:srgbClr val="92D050"/>
                </a:solidFill>
                <a:latin typeface="Papyrus" pitchFamily="66" charset="0"/>
              </a:rPr>
              <a:t>Jacquet Clément</a:t>
            </a:r>
          </a:p>
          <a:p>
            <a:r>
              <a:rPr lang="fr-FR" sz="2800" b="1" dirty="0" smtClean="0">
                <a:solidFill>
                  <a:srgbClr val="92D050"/>
                </a:solidFill>
                <a:latin typeface="Papyrus" pitchFamily="66" charset="0"/>
              </a:rPr>
              <a:t>Leheup Guillaume</a:t>
            </a:r>
          </a:p>
          <a:p>
            <a:r>
              <a:rPr lang="fr-FR" sz="2800" b="1" dirty="0" smtClean="0">
                <a:solidFill>
                  <a:srgbClr val="92D050"/>
                </a:solidFill>
                <a:latin typeface="Papyrus" pitchFamily="66" charset="0"/>
              </a:rPr>
              <a:t>Robert Arthur</a:t>
            </a:r>
            <a:endParaRPr lang="fr-FR" sz="2800" b="1" dirty="0">
              <a:solidFill>
                <a:srgbClr val="92D050"/>
              </a:solidFill>
              <a:latin typeface="Papyrus" pitchFamily="66" charset="0"/>
            </a:endParaRPr>
          </a:p>
        </p:txBody>
      </p:sp>
      <p:pic>
        <p:nvPicPr>
          <p:cNvPr id="5" name="Image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573016"/>
            <a:ext cx="4602622" cy="2121024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048672" cy="373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Réalisation sous Solidworks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31640" y="580526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/>
                </a:solidFill>
                <a:latin typeface="Papyrus" pitchFamily="66" charset="0"/>
              </a:rPr>
              <a:t>Système de levage du panneau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Réalisation sous Solidworks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597666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115616" y="5805264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/>
                </a:solidFill>
                <a:latin typeface="Papyrus" pitchFamily="66" charset="0"/>
              </a:rPr>
              <a:t>Mise en place des roues et des capteurs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Réalisation sous Solidworks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15616" y="5733256"/>
            <a:ext cx="6408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/>
                </a:solidFill>
                <a:latin typeface="Papyrus" pitchFamily="66" charset="0"/>
              </a:rPr>
              <a:t>Assemblage du tiroir  rotatif des cartes de commande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5870798" cy="454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966198" cy="377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Réalisation sous Solidworks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15616" y="5733257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/>
                </a:solidFill>
                <a:latin typeface="Papyrus" pitchFamily="66" charset="0"/>
              </a:rPr>
              <a:t>Résultat final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Animation sous Solidworks</a:t>
            </a:r>
          </a:p>
        </p:txBody>
      </p:sp>
      <p:pic>
        <p:nvPicPr>
          <p:cNvPr id="4" name="Assemblage1PA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4789040" y="1052736"/>
            <a:ext cx="17713968" cy="554427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Animation sous Solidworks</a:t>
            </a:r>
          </a:p>
        </p:txBody>
      </p:sp>
      <p:pic>
        <p:nvPicPr>
          <p:cNvPr id="4" name="Assemblage1b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116632" y="1412776"/>
            <a:ext cx="11391900" cy="45339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691680" y="972017"/>
            <a:ext cx="6164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200" b="1" i="1" dirty="0" smtClean="0">
                <a:solidFill>
                  <a:srgbClr val="92D050"/>
                </a:solidFill>
                <a:latin typeface="Papyrus" pitchFamily="66" charset="0"/>
              </a:rPr>
              <a:t>Objectifs de la partie GE :</a:t>
            </a:r>
          </a:p>
        </p:txBody>
      </p:sp>
      <p:grpSp>
        <p:nvGrpSpPr>
          <p:cNvPr id="3" name="Groupe 21"/>
          <p:cNvGrpSpPr/>
          <p:nvPr/>
        </p:nvGrpSpPr>
        <p:grpSpPr>
          <a:xfrm>
            <a:off x="179512" y="1772816"/>
            <a:ext cx="8784976" cy="461665"/>
            <a:chOff x="973178" y="2143116"/>
            <a:chExt cx="7620605" cy="461665"/>
          </a:xfrm>
        </p:grpSpPr>
        <p:sp>
          <p:nvSpPr>
            <p:cNvPr id="15" name="ZoneTexte 14"/>
            <p:cNvSpPr txBox="1"/>
            <p:nvPr/>
          </p:nvSpPr>
          <p:spPr>
            <a:xfrm>
              <a:off x="1285852" y="2143116"/>
              <a:ext cx="73079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400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Résoudre le </a:t>
              </a:r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problème</a:t>
              </a:r>
              <a:r>
                <a:rPr lang="fr-FR" sz="2400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 de l’an dernier concernant les </a:t>
              </a:r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encodeurs</a:t>
              </a:r>
              <a:endParaRPr lang="fr-FR" sz="24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0" name="Flèche droite 19"/>
            <p:cNvSpPr/>
            <p:nvPr/>
          </p:nvSpPr>
          <p:spPr>
            <a:xfrm>
              <a:off x="973178" y="2215124"/>
              <a:ext cx="384112" cy="21602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34"/>
          <p:cNvGrpSpPr/>
          <p:nvPr/>
        </p:nvGrpSpPr>
        <p:grpSpPr>
          <a:xfrm>
            <a:off x="179512" y="2780928"/>
            <a:ext cx="8812658" cy="461665"/>
            <a:chOff x="927305" y="2564904"/>
            <a:chExt cx="6947482" cy="461665"/>
          </a:xfrm>
        </p:grpSpPr>
        <p:grpSp>
          <p:nvGrpSpPr>
            <p:cNvPr id="7" name="Groupe 22"/>
            <p:cNvGrpSpPr/>
            <p:nvPr/>
          </p:nvGrpSpPr>
          <p:grpSpPr>
            <a:xfrm>
              <a:off x="927305" y="2571744"/>
              <a:ext cx="6216463" cy="369332"/>
              <a:chOff x="927305" y="2143116"/>
              <a:chExt cx="6216463" cy="369332"/>
            </a:xfrm>
          </p:grpSpPr>
          <p:sp>
            <p:nvSpPr>
              <p:cNvPr id="38" name="ZoneTexte 37"/>
              <p:cNvSpPr txBox="1"/>
              <p:nvPr/>
            </p:nvSpPr>
            <p:spPr>
              <a:xfrm>
                <a:off x="1285852" y="2143116"/>
                <a:ext cx="58579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mtClean="0"/>
                  <a:t> </a:t>
                </a:r>
                <a:endParaRPr lang="fr-FR" dirty="0"/>
              </a:p>
            </p:txBody>
          </p:sp>
          <p:sp>
            <p:nvSpPr>
              <p:cNvPr id="39" name="Flèche droite 38"/>
              <p:cNvSpPr/>
              <p:nvPr/>
            </p:nvSpPr>
            <p:spPr>
              <a:xfrm>
                <a:off x="927305" y="2208284"/>
                <a:ext cx="369391" cy="216024"/>
              </a:xfrm>
              <a:prstGeom prst="rightArrow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" name="ZoneTexte 36"/>
            <p:cNvSpPr txBox="1"/>
            <p:nvPr/>
          </p:nvSpPr>
          <p:spPr>
            <a:xfrm>
              <a:off x="1267911" y="2564904"/>
              <a:ext cx="66068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Orienter le robot au Sud pour pouvoir </a:t>
              </a:r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recharger les batteries</a:t>
              </a:r>
              <a:endParaRPr lang="fr-FR" sz="24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</p:grpSp>
      <p:grpSp>
        <p:nvGrpSpPr>
          <p:cNvPr id="8" name="Groupe 30"/>
          <p:cNvGrpSpPr/>
          <p:nvPr/>
        </p:nvGrpSpPr>
        <p:grpSpPr>
          <a:xfrm>
            <a:off x="-5005064" y="4077072"/>
            <a:ext cx="4824536" cy="523220"/>
            <a:chOff x="911820" y="4581128"/>
            <a:chExt cx="4005275" cy="523220"/>
          </a:xfrm>
        </p:grpSpPr>
        <p:sp>
          <p:nvSpPr>
            <p:cNvPr id="29" name="ZoneTexte 28"/>
            <p:cNvSpPr txBox="1"/>
            <p:nvPr/>
          </p:nvSpPr>
          <p:spPr>
            <a:xfrm>
              <a:off x="1259633" y="4581128"/>
              <a:ext cx="3657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800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Mise en œuvre du bus I²C</a:t>
              </a:r>
              <a:endParaRPr lang="fr-FR" sz="2800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30" name="Flèche droite 29"/>
            <p:cNvSpPr/>
            <p:nvPr/>
          </p:nvSpPr>
          <p:spPr>
            <a:xfrm>
              <a:off x="911820" y="4653136"/>
              <a:ext cx="360040" cy="21602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1835696" y="3501008"/>
            <a:ext cx="6164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200" b="1" i="1" dirty="0" smtClean="0">
                <a:solidFill>
                  <a:srgbClr val="990000"/>
                </a:solidFill>
                <a:latin typeface="Papyrus" pitchFamily="66" charset="0"/>
              </a:rPr>
              <a:t>Travail préparatoire :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1187624" y="4725144"/>
            <a:ext cx="1368152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Papyrus" pitchFamily="66" charset="0"/>
              </a:rPr>
              <a:t> Carte MD23 </a:t>
            </a:r>
          </a:p>
          <a:p>
            <a:pPr algn="ctr"/>
            <a:r>
              <a:rPr lang="fr-FR" b="1" dirty="0" smtClean="0">
                <a:latin typeface="Papyrus" pitchFamily="66" charset="0"/>
              </a:rPr>
              <a:t>+ Boussole</a:t>
            </a:r>
            <a:endParaRPr lang="fr-FR" b="1" dirty="0">
              <a:latin typeface="Papyrus" pitchFamily="66" charset="0"/>
            </a:endParaRPr>
          </a:p>
        </p:txBody>
      </p:sp>
      <p:pic>
        <p:nvPicPr>
          <p:cNvPr id="1027" name="Image 260" descr="img1_17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589240"/>
            <a:ext cx="739072" cy="59881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733256"/>
            <a:ext cx="1091381" cy="92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ZoneTexte 44"/>
          <p:cNvSpPr txBox="1"/>
          <p:nvPr/>
        </p:nvSpPr>
        <p:spPr>
          <a:xfrm>
            <a:off x="7308304" y="46531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Papyrus" pitchFamily="66" charset="0"/>
              </a:rPr>
              <a:t> Carte SISI</a:t>
            </a:r>
            <a:endParaRPr lang="fr-FR" b="1" dirty="0">
              <a:latin typeface="Papyrus" pitchFamily="66" charset="0"/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2843808" y="5949280"/>
            <a:ext cx="4248472" cy="1588"/>
          </a:xfrm>
          <a:prstGeom prst="straightConnector1">
            <a:avLst/>
          </a:prstGeom>
          <a:ln w="63500">
            <a:solidFill>
              <a:srgbClr val="FF0000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229200"/>
            <a:ext cx="934589" cy="1018034"/>
          </a:xfrm>
          <a:prstGeom prst="rect">
            <a:avLst/>
          </a:prstGeom>
          <a:noFill/>
        </p:spPr>
      </p:pic>
      <p:pic>
        <p:nvPicPr>
          <p:cNvPr id="2" name="Picture 2" descr="D:\TRAVAIL\SI\PPE\Dossier final\IMG0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5373216"/>
            <a:ext cx="1403648" cy="1052736"/>
          </a:xfrm>
          <a:prstGeom prst="rect">
            <a:avLst/>
          </a:prstGeom>
          <a:noFill/>
        </p:spPr>
      </p:pic>
      <p:sp>
        <p:nvSpPr>
          <p:cNvPr id="27" name="ZoneTexte 26"/>
          <p:cNvSpPr txBox="1"/>
          <p:nvPr/>
        </p:nvSpPr>
        <p:spPr>
          <a:xfrm>
            <a:off x="755576" y="188640"/>
            <a:ext cx="616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II. Partie GE :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179512" y="2276872"/>
            <a:ext cx="9073007" cy="504056"/>
            <a:chOff x="179512" y="2348880"/>
            <a:chExt cx="9073007" cy="504056"/>
          </a:xfrm>
        </p:grpSpPr>
        <p:grpSp>
          <p:nvGrpSpPr>
            <p:cNvPr id="4" name="Groupe 25"/>
            <p:cNvGrpSpPr/>
            <p:nvPr/>
          </p:nvGrpSpPr>
          <p:grpSpPr>
            <a:xfrm>
              <a:off x="539552" y="2348880"/>
              <a:ext cx="8712967" cy="504056"/>
              <a:chOff x="1285853" y="2564905"/>
              <a:chExt cx="7024517" cy="461665"/>
            </a:xfrm>
          </p:grpSpPr>
          <p:sp>
            <p:nvSpPr>
              <p:cNvPr id="24" name="ZoneTexte 23"/>
              <p:cNvSpPr txBox="1"/>
              <p:nvPr/>
            </p:nvSpPr>
            <p:spPr>
              <a:xfrm>
                <a:off x="1285853" y="2571744"/>
                <a:ext cx="58579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mtClean="0"/>
                  <a:t> </a:t>
                </a:r>
                <a:endParaRPr lang="fr-FR" dirty="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331640" y="2564905"/>
                <a:ext cx="69787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chemeClr val="accent4">
                        <a:lumMod val="75000"/>
                      </a:schemeClr>
                    </a:solidFill>
                    <a:latin typeface="Papyrus" pitchFamily="66" charset="0"/>
                  </a:rPr>
                  <a:t>Déplacer le robot de façon </a:t>
                </a:r>
                <a:r>
                  <a:rPr lang="fr-FR" sz="2400" b="1" dirty="0" smtClean="0">
                    <a:solidFill>
                      <a:schemeClr val="accent4">
                        <a:lumMod val="75000"/>
                      </a:schemeClr>
                    </a:solidFill>
                    <a:latin typeface="Papyrus" pitchFamily="66" charset="0"/>
                  </a:rPr>
                  <a:t>autonome</a:t>
                </a:r>
                <a:r>
                  <a:rPr lang="fr-FR" sz="2400" dirty="0" smtClean="0">
                    <a:solidFill>
                      <a:schemeClr val="accent4">
                        <a:lumMod val="75000"/>
                      </a:schemeClr>
                    </a:solidFill>
                    <a:latin typeface="Papyrus" pitchFamily="66" charset="0"/>
                  </a:rPr>
                  <a:t> sur un </a:t>
                </a:r>
                <a:r>
                  <a:rPr lang="fr-FR" sz="2400" b="1" dirty="0" smtClean="0">
                    <a:solidFill>
                      <a:schemeClr val="accent4">
                        <a:lumMod val="75000"/>
                      </a:schemeClr>
                    </a:solidFill>
                    <a:latin typeface="Papyrus" pitchFamily="66" charset="0"/>
                  </a:rPr>
                  <a:t>parcours connu</a:t>
                </a:r>
                <a:endParaRPr lang="fr-FR" sz="2400" b="1" dirty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endParaRPr>
              </a:p>
            </p:txBody>
          </p:sp>
        </p:grpSp>
        <p:sp>
          <p:nvSpPr>
            <p:cNvPr id="28" name="Flèche droite 27"/>
            <p:cNvSpPr/>
            <p:nvPr/>
          </p:nvSpPr>
          <p:spPr>
            <a:xfrm>
              <a:off x="179512" y="2420888"/>
              <a:ext cx="442801" cy="21602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23699E-6 L 0.6184 0.000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2" grpId="0"/>
      <p:bldP spid="4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42"/>
          <p:cNvGrpSpPr/>
          <p:nvPr/>
        </p:nvGrpSpPr>
        <p:grpSpPr>
          <a:xfrm>
            <a:off x="2403682" y="2229927"/>
            <a:ext cx="5058986" cy="1306696"/>
            <a:chOff x="2403682" y="2229927"/>
            <a:chExt cx="5058986" cy="1306696"/>
          </a:xfrm>
        </p:grpSpPr>
        <p:sp>
          <p:nvSpPr>
            <p:cNvPr id="1124" name="Rectangle 100"/>
            <p:cNvSpPr>
              <a:spLocks noChangeArrowheads="1"/>
            </p:cNvSpPr>
            <p:nvPr/>
          </p:nvSpPr>
          <p:spPr bwMode="auto">
            <a:xfrm>
              <a:off x="2403682" y="2229927"/>
              <a:ext cx="5058986" cy="1306696"/>
            </a:xfrm>
            <a:prstGeom prst="rect">
              <a:avLst/>
            </a:prstGeom>
            <a:solidFill>
              <a:srgbClr val="57B7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Rectangle 107"/>
            <p:cNvSpPr>
              <a:spLocks noChangeArrowheads="1"/>
            </p:cNvSpPr>
            <p:nvPr/>
          </p:nvSpPr>
          <p:spPr bwMode="auto">
            <a:xfrm>
              <a:off x="3743654" y="2364729"/>
              <a:ext cx="2444080" cy="4511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Chaîne d'information</a:t>
              </a: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395536" y="404664"/>
            <a:ext cx="8248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A. Synoptique de la chaîne d’information</a:t>
            </a:r>
          </a:p>
        </p:txBody>
      </p:sp>
      <p:grpSp>
        <p:nvGrpSpPr>
          <p:cNvPr id="4" name="Groupe 145"/>
          <p:cNvGrpSpPr/>
          <p:nvPr/>
        </p:nvGrpSpPr>
        <p:grpSpPr>
          <a:xfrm>
            <a:off x="2543948" y="2962359"/>
            <a:ext cx="1053955" cy="1037987"/>
            <a:chOff x="2543948" y="2962359"/>
            <a:chExt cx="1053955" cy="1037987"/>
          </a:xfrm>
        </p:grpSpPr>
        <p:sp>
          <p:nvSpPr>
            <p:cNvPr id="1125" name="Rectangle 101"/>
            <p:cNvSpPr>
              <a:spLocks noChangeArrowheads="1"/>
            </p:cNvSpPr>
            <p:nvPr/>
          </p:nvSpPr>
          <p:spPr bwMode="auto">
            <a:xfrm>
              <a:off x="2543948" y="2962359"/>
              <a:ext cx="1053955" cy="10379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ACQUERIR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Interface d'entrée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28" name="AutoShape 104"/>
            <p:cNvCxnSpPr>
              <a:cxnSpLocks noChangeShapeType="1"/>
            </p:cNvCxnSpPr>
            <p:nvPr/>
          </p:nvCxnSpPr>
          <p:spPr bwMode="auto">
            <a:xfrm>
              <a:off x="2543948" y="3340708"/>
              <a:ext cx="10539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" name="Groupe 143"/>
          <p:cNvGrpSpPr/>
          <p:nvPr/>
        </p:nvGrpSpPr>
        <p:grpSpPr>
          <a:xfrm>
            <a:off x="4158185" y="2962359"/>
            <a:ext cx="1053955" cy="1037987"/>
            <a:chOff x="4158185" y="2962359"/>
            <a:chExt cx="1053955" cy="1037987"/>
          </a:xfrm>
        </p:grpSpPr>
        <p:sp>
          <p:nvSpPr>
            <p:cNvPr id="1126" name="Rectangle 102"/>
            <p:cNvSpPr>
              <a:spLocks noChangeArrowheads="1"/>
            </p:cNvSpPr>
            <p:nvPr/>
          </p:nvSpPr>
          <p:spPr bwMode="auto">
            <a:xfrm>
              <a:off x="4158185" y="2962359"/>
              <a:ext cx="1053955" cy="10379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TRAITER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Carte SISI +</a:t>
              </a:r>
              <a:r>
                <a:rPr lang="fr-FR" altLang="zh-TW" sz="1200" dirty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fr-FR" altLang="zh-TW" sz="1200" dirty="0" smtClean="0">
                  <a:latin typeface="Comic Sans MS" pitchFamily="66" charset="0"/>
                  <a:cs typeface="Arial" pitchFamily="34" charset="0"/>
                </a:rPr>
                <a:t>Carte MD23</a:t>
              </a: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</p:txBody>
        </p:sp>
        <p:cxnSp>
          <p:nvCxnSpPr>
            <p:cNvPr id="1129" name="AutoShape 105"/>
            <p:cNvCxnSpPr>
              <a:cxnSpLocks noChangeShapeType="1"/>
            </p:cNvCxnSpPr>
            <p:nvPr/>
          </p:nvCxnSpPr>
          <p:spPr bwMode="auto">
            <a:xfrm>
              <a:off x="4158185" y="3340708"/>
              <a:ext cx="10539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" name="Groupe 146"/>
          <p:cNvGrpSpPr/>
          <p:nvPr/>
        </p:nvGrpSpPr>
        <p:grpSpPr>
          <a:xfrm>
            <a:off x="5784959" y="2962359"/>
            <a:ext cx="1514718" cy="1037987"/>
            <a:chOff x="5784959" y="2962359"/>
            <a:chExt cx="1514718" cy="1037987"/>
          </a:xfrm>
        </p:grpSpPr>
        <p:sp>
          <p:nvSpPr>
            <p:cNvPr id="1127" name="Rectangle 103"/>
            <p:cNvSpPr>
              <a:spLocks noChangeArrowheads="1"/>
            </p:cNvSpPr>
            <p:nvPr/>
          </p:nvSpPr>
          <p:spPr bwMode="auto">
            <a:xfrm>
              <a:off x="5784959" y="2962359"/>
              <a:ext cx="1514718" cy="10379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COMMUNIQUER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Interface de sortie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30" name="AutoShape 106"/>
            <p:cNvCxnSpPr>
              <a:cxnSpLocks noChangeShapeType="1"/>
            </p:cNvCxnSpPr>
            <p:nvPr/>
          </p:nvCxnSpPr>
          <p:spPr bwMode="auto">
            <a:xfrm>
              <a:off x="5784959" y="3340708"/>
              <a:ext cx="151471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132" name="AutoShape 108"/>
          <p:cNvSpPr>
            <a:spLocks noChangeArrowheads="1"/>
          </p:cNvSpPr>
          <p:nvPr/>
        </p:nvSpPr>
        <p:spPr bwMode="auto">
          <a:xfrm>
            <a:off x="3597903" y="3023470"/>
            <a:ext cx="560281" cy="231861"/>
          </a:xfrm>
          <a:prstGeom prst="rightArrow">
            <a:avLst>
              <a:gd name="adj1" fmla="val 50000"/>
              <a:gd name="adj2" fmla="val 69283"/>
            </a:avLst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33" name="AutoShape 109"/>
          <p:cNvSpPr>
            <a:spLocks noChangeArrowheads="1"/>
          </p:cNvSpPr>
          <p:nvPr/>
        </p:nvSpPr>
        <p:spPr bwMode="auto">
          <a:xfrm>
            <a:off x="5212140" y="3023470"/>
            <a:ext cx="560281" cy="231861"/>
          </a:xfrm>
          <a:prstGeom prst="rightArrow">
            <a:avLst>
              <a:gd name="adj1" fmla="val 50000"/>
              <a:gd name="adj2" fmla="val 69283"/>
            </a:avLst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" name="ZoneTexte 131"/>
          <p:cNvSpPr txBox="1"/>
          <p:nvPr/>
        </p:nvSpPr>
        <p:spPr>
          <a:xfrm>
            <a:off x="5286380" y="5745794"/>
            <a:ext cx="100013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P.O</a:t>
            </a:r>
            <a:endParaRPr lang="fr-FR" sz="3600" dirty="0">
              <a:solidFill>
                <a:srgbClr val="FF0000"/>
              </a:solidFill>
            </a:endParaRPr>
          </a:p>
        </p:txBody>
      </p:sp>
      <p:grpSp>
        <p:nvGrpSpPr>
          <p:cNvPr id="7" name="Groupe 147"/>
          <p:cNvGrpSpPr/>
          <p:nvPr/>
        </p:nvGrpSpPr>
        <p:grpSpPr>
          <a:xfrm>
            <a:off x="3428992" y="3096262"/>
            <a:ext cx="4675017" cy="3404572"/>
            <a:chOff x="3428992" y="3096262"/>
            <a:chExt cx="4675017" cy="3404572"/>
          </a:xfrm>
        </p:grpSpPr>
        <p:sp>
          <p:nvSpPr>
            <p:cNvPr id="1144" name="Rectangle 120"/>
            <p:cNvSpPr>
              <a:spLocks noChangeArrowheads="1"/>
            </p:cNvSpPr>
            <p:nvPr/>
          </p:nvSpPr>
          <p:spPr bwMode="auto">
            <a:xfrm>
              <a:off x="7299677" y="3096264"/>
              <a:ext cx="640210" cy="96160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Rectangle 121"/>
            <p:cNvSpPr>
              <a:spLocks noChangeArrowheads="1"/>
            </p:cNvSpPr>
            <p:nvPr/>
          </p:nvSpPr>
          <p:spPr bwMode="auto">
            <a:xfrm rot="16200000">
              <a:off x="7369253" y="3654485"/>
              <a:ext cx="1189993" cy="73548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Rectangle 122"/>
            <p:cNvSpPr>
              <a:spLocks noChangeArrowheads="1"/>
            </p:cNvSpPr>
            <p:nvPr/>
          </p:nvSpPr>
          <p:spPr bwMode="auto">
            <a:xfrm rot="20233055">
              <a:off x="5003281" y="4804724"/>
              <a:ext cx="3100728" cy="99508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AutoShape 127"/>
            <p:cNvSpPr>
              <a:spLocks noChangeArrowheads="1"/>
            </p:cNvSpPr>
            <p:nvPr/>
          </p:nvSpPr>
          <p:spPr bwMode="auto">
            <a:xfrm>
              <a:off x="3428992" y="4143380"/>
              <a:ext cx="2127033" cy="891075"/>
            </a:xfrm>
            <a:prstGeom prst="wedgeRectCallout">
              <a:avLst>
                <a:gd name="adj1" fmla="val 40366"/>
                <a:gd name="adj2" fmla="val 8307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Ordres de commande :</a:t>
              </a:r>
              <a:r>
                <a:rPr kumimoji="0" lang="fr-FR" altLang="zh-TW" sz="1400" b="1" i="0" u="none" strike="noStrike" cap="none" normalizeH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</a:t>
              </a:r>
              <a:r>
                <a:rPr lang="fr-FR" altLang="zh-TW" sz="1400" dirty="0" smtClean="0"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-</a:t>
              </a: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Moteurs</a:t>
              </a:r>
              <a:r>
                <a:rPr kumimoji="0" lang="fr-FR" altLang="zh-TW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des roues</a:t>
              </a:r>
              <a:r>
                <a:rPr lang="fr-FR" altLang="zh-TW" sz="1400" dirty="0"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</a:t>
              </a:r>
              <a:r>
                <a:rPr lang="fr-FR" altLang="zh-TW" sz="1400" dirty="0" smtClean="0"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    </a:t>
              </a: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- Moteur levée de panneau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4" name="Connecteur droit 133"/>
            <p:cNvCxnSpPr>
              <a:stCxn id="1146" idx="1"/>
            </p:cNvCxnSpPr>
            <p:nvPr/>
          </p:nvCxnSpPr>
          <p:spPr>
            <a:xfrm rot="10800000" flipH="1" flipV="1">
              <a:off x="5124236" y="5454830"/>
              <a:ext cx="19267" cy="1046004"/>
            </a:xfrm>
            <a:prstGeom prst="line">
              <a:avLst/>
            </a:prstGeom>
            <a:ln w="508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144"/>
          <p:cNvGrpSpPr/>
          <p:nvPr/>
        </p:nvGrpSpPr>
        <p:grpSpPr>
          <a:xfrm>
            <a:off x="428596" y="1357298"/>
            <a:ext cx="8126424" cy="5214974"/>
            <a:chOff x="428596" y="1357298"/>
            <a:chExt cx="8126424" cy="5214974"/>
          </a:xfrm>
        </p:grpSpPr>
        <p:sp>
          <p:nvSpPr>
            <p:cNvPr id="1134" name="AutoShape 110"/>
            <p:cNvSpPr>
              <a:spLocks noChangeArrowheads="1"/>
            </p:cNvSpPr>
            <p:nvPr/>
          </p:nvSpPr>
          <p:spPr bwMode="auto">
            <a:xfrm>
              <a:off x="1796384" y="3597733"/>
              <a:ext cx="747564" cy="231861"/>
            </a:xfrm>
            <a:prstGeom prst="rightArrow">
              <a:avLst>
                <a:gd name="adj1" fmla="val 50000"/>
                <a:gd name="adj2" fmla="val 92442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AutoShape 111"/>
            <p:cNvSpPr>
              <a:spLocks noChangeArrowheads="1"/>
            </p:cNvSpPr>
            <p:nvPr/>
          </p:nvSpPr>
          <p:spPr bwMode="auto">
            <a:xfrm>
              <a:off x="1796384" y="3023470"/>
              <a:ext cx="747564" cy="231861"/>
            </a:xfrm>
            <a:prstGeom prst="rightArrow">
              <a:avLst>
                <a:gd name="adj1" fmla="val 50000"/>
                <a:gd name="adj2" fmla="val 92442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Rectangle 116"/>
            <p:cNvSpPr>
              <a:spLocks noChangeArrowheads="1"/>
            </p:cNvSpPr>
            <p:nvPr/>
          </p:nvSpPr>
          <p:spPr bwMode="auto">
            <a:xfrm rot="20223882">
              <a:off x="6310761" y="5005492"/>
              <a:ext cx="2244259" cy="9616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Rectangle 117"/>
            <p:cNvSpPr>
              <a:spLocks noChangeArrowheads="1"/>
            </p:cNvSpPr>
            <p:nvPr/>
          </p:nvSpPr>
          <p:spPr bwMode="auto">
            <a:xfrm rot="16200000">
              <a:off x="7135692" y="3287550"/>
              <a:ext cx="2622378" cy="83846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Rectangle 118"/>
            <p:cNvSpPr>
              <a:spLocks noChangeArrowheads="1"/>
            </p:cNvSpPr>
            <p:nvPr/>
          </p:nvSpPr>
          <p:spPr bwMode="auto">
            <a:xfrm>
              <a:off x="1796384" y="2018735"/>
              <a:ext cx="6692029" cy="9616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Rectangle 119"/>
            <p:cNvSpPr>
              <a:spLocks noChangeArrowheads="1"/>
            </p:cNvSpPr>
            <p:nvPr/>
          </p:nvSpPr>
          <p:spPr bwMode="auto">
            <a:xfrm rot="16200000">
              <a:off x="1251854" y="2563207"/>
              <a:ext cx="1173690" cy="83846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AutoShape 128"/>
            <p:cNvSpPr>
              <a:spLocks noChangeArrowheads="1"/>
            </p:cNvSpPr>
            <p:nvPr/>
          </p:nvSpPr>
          <p:spPr bwMode="auto">
            <a:xfrm>
              <a:off x="1071538" y="4123466"/>
              <a:ext cx="1941792" cy="1162922"/>
            </a:xfrm>
            <a:prstGeom prst="wedgeRectCallout">
              <a:avLst>
                <a:gd name="adj1" fmla="val -4806"/>
                <a:gd name="adj2" fmla="val -8055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Informations</a:t>
              </a: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</a:t>
              </a: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Homme/Machine + </a:t>
              </a:r>
              <a:r>
                <a:rPr kumimoji="0" lang="fr-FR" altLang="zh-TW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Grandeurs physiques</a:t>
              </a: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Orientation donnée par la boussole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3" name="AutoShape 129"/>
            <p:cNvSpPr>
              <a:spLocks noChangeArrowheads="1"/>
            </p:cNvSpPr>
            <p:nvPr/>
          </p:nvSpPr>
          <p:spPr bwMode="auto">
            <a:xfrm>
              <a:off x="428596" y="1357298"/>
              <a:ext cx="1168751" cy="2179324"/>
            </a:xfrm>
            <a:prstGeom prst="wedgeRectCallout">
              <a:avLst>
                <a:gd name="adj1" fmla="val 74139"/>
                <a:gd name="adj2" fmla="val -212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1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Informa-tions</a:t>
              </a:r>
              <a:r>
                <a:rPr kumimoji="0" lang="fr-FR" altLang="zh-TW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à acquérir :</a:t>
              </a:r>
            </a:p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1500" dirty="0" smtClean="0">
                  <a:latin typeface="Comic Sans MS" pitchFamily="66" charset="0"/>
                </a:rPr>
                <a:t>Codeurs </a:t>
              </a:r>
              <a:r>
                <a:rPr lang="fr-FR" sz="1500" dirty="0">
                  <a:latin typeface="Comic Sans MS" pitchFamily="66" charset="0"/>
                </a:rPr>
                <a:t>des moteurs + </a:t>
              </a:r>
              <a:r>
                <a:rPr lang="fr-FR" sz="1500" dirty="0" smtClean="0">
                  <a:latin typeface="Comic Sans MS" pitchFamily="66" charset="0"/>
                </a:rPr>
                <a:t>Position </a:t>
              </a:r>
              <a:r>
                <a:rPr lang="fr-FR" sz="1500" dirty="0">
                  <a:latin typeface="Comic Sans MS" pitchFamily="66" charset="0"/>
                </a:rPr>
                <a:t>du panneau</a:t>
              </a:r>
            </a:p>
          </p:txBody>
        </p:sp>
        <p:cxnSp>
          <p:nvCxnSpPr>
            <p:cNvPr id="136" name="Connecteur droit 135"/>
            <p:cNvCxnSpPr/>
            <p:nvPr/>
          </p:nvCxnSpPr>
          <p:spPr>
            <a:xfrm rot="5400000">
              <a:off x="5893603" y="6036487"/>
              <a:ext cx="1071570" cy="0"/>
            </a:xfrm>
            <a:prstGeom prst="line">
              <a:avLst/>
            </a:prstGeom>
            <a:ln w="508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32" grpId="0" animBg="1"/>
      <p:bldP spid="1133" grpId="0" animBg="1"/>
      <p:bldP spid="1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66"/>
          <p:cNvGrpSpPr/>
          <p:nvPr/>
        </p:nvGrpSpPr>
        <p:grpSpPr>
          <a:xfrm>
            <a:off x="1405522" y="1738857"/>
            <a:ext cx="7126534" cy="3903091"/>
            <a:chOff x="1405522" y="1738857"/>
            <a:chExt cx="7126534" cy="3903091"/>
          </a:xfrm>
        </p:grpSpPr>
        <p:sp>
          <p:nvSpPr>
            <p:cNvPr id="2084" name="Rectangle 36"/>
            <p:cNvSpPr>
              <a:spLocks noChangeArrowheads="1"/>
            </p:cNvSpPr>
            <p:nvPr/>
          </p:nvSpPr>
          <p:spPr bwMode="auto">
            <a:xfrm>
              <a:off x="1405522" y="1738857"/>
              <a:ext cx="7087556" cy="974133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Rectangle 37"/>
            <p:cNvSpPr>
              <a:spLocks noChangeArrowheads="1"/>
            </p:cNvSpPr>
            <p:nvPr/>
          </p:nvSpPr>
          <p:spPr bwMode="auto">
            <a:xfrm>
              <a:off x="3539558" y="1838816"/>
              <a:ext cx="2352538" cy="3259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Chaîne d'énergie</a:t>
              </a: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36"/>
            <p:cNvSpPr>
              <a:spLocks noChangeArrowheads="1"/>
            </p:cNvSpPr>
            <p:nvPr/>
          </p:nvSpPr>
          <p:spPr bwMode="auto">
            <a:xfrm>
              <a:off x="1444500" y="4667815"/>
              <a:ext cx="7087556" cy="974133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Rectangle 37"/>
            <p:cNvSpPr>
              <a:spLocks noChangeArrowheads="1"/>
            </p:cNvSpPr>
            <p:nvPr/>
          </p:nvSpPr>
          <p:spPr bwMode="auto">
            <a:xfrm>
              <a:off x="3578536" y="4767774"/>
              <a:ext cx="2352538" cy="3259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Chaîne d'énergie</a:t>
              </a: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179512" y="116632"/>
            <a:ext cx="8607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B. Synoptique des chaînes d’énergie</a:t>
            </a:r>
          </a:p>
        </p:txBody>
      </p:sp>
      <p:grpSp>
        <p:nvGrpSpPr>
          <p:cNvPr id="4" name="Groupe 169"/>
          <p:cNvGrpSpPr/>
          <p:nvPr/>
        </p:nvGrpSpPr>
        <p:grpSpPr>
          <a:xfrm>
            <a:off x="214282" y="1352060"/>
            <a:ext cx="1377505" cy="4170062"/>
            <a:chOff x="214282" y="1352060"/>
            <a:chExt cx="1377505" cy="4170062"/>
          </a:xfrm>
        </p:grpSpPr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214282" y="1352060"/>
              <a:ext cx="1112741" cy="7804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d'entrée : énergie solaire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AutoShape 39"/>
            <p:cNvSpPr>
              <a:spLocks noChangeArrowheads="1"/>
            </p:cNvSpPr>
            <p:nvPr/>
          </p:nvSpPr>
          <p:spPr bwMode="auto">
            <a:xfrm>
              <a:off x="700651" y="2446019"/>
              <a:ext cx="852158" cy="147144"/>
            </a:xfrm>
            <a:prstGeom prst="rightArrow">
              <a:avLst>
                <a:gd name="adj1" fmla="val 50000"/>
                <a:gd name="adj2" fmla="val 111076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AutoShape 40"/>
            <p:cNvSpPr>
              <a:spLocks noChangeArrowheads="1"/>
            </p:cNvSpPr>
            <p:nvPr/>
          </p:nvSpPr>
          <p:spPr bwMode="auto">
            <a:xfrm>
              <a:off x="317868" y="2132484"/>
              <a:ext cx="382783" cy="460680"/>
            </a:xfrm>
            <a:prstGeom prst="lightningBol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Rectangle 38"/>
            <p:cNvSpPr>
              <a:spLocks noChangeArrowheads="1"/>
            </p:cNvSpPr>
            <p:nvPr/>
          </p:nvSpPr>
          <p:spPr bwMode="auto">
            <a:xfrm>
              <a:off x="253260" y="4281018"/>
              <a:ext cx="1112741" cy="7804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d'entrée : énergie solaire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AutoShape 39"/>
            <p:cNvSpPr>
              <a:spLocks noChangeArrowheads="1"/>
            </p:cNvSpPr>
            <p:nvPr/>
          </p:nvSpPr>
          <p:spPr bwMode="auto">
            <a:xfrm>
              <a:off x="739629" y="5374977"/>
              <a:ext cx="852158" cy="147144"/>
            </a:xfrm>
            <a:prstGeom prst="rightArrow">
              <a:avLst>
                <a:gd name="adj1" fmla="val 50000"/>
                <a:gd name="adj2" fmla="val 111076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AutoShape 40"/>
            <p:cNvSpPr>
              <a:spLocks noChangeArrowheads="1"/>
            </p:cNvSpPr>
            <p:nvPr/>
          </p:nvSpPr>
          <p:spPr bwMode="auto">
            <a:xfrm>
              <a:off x="356846" y="5061442"/>
              <a:ext cx="382783" cy="460680"/>
            </a:xfrm>
            <a:prstGeom prst="lightningBol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" name="Groupe 170"/>
          <p:cNvGrpSpPr/>
          <p:nvPr/>
        </p:nvGrpSpPr>
        <p:grpSpPr>
          <a:xfrm>
            <a:off x="1547664" y="2276872"/>
            <a:ext cx="1357563" cy="3852453"/>
            <a:chOff x="1547664" y="2276872"/>
            <a:chExt cx="1357563" cy="3852453"/>
          </a:xfrm>
        </p:grpSpPr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1547664" y="2276872"/>
              <a:ext cx="1313440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ALIMENTER 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Panneau</a:t>
              </a:r>
              <a:r>
                <a:rPr kumimoji="0" lang="fr-FR" altLang="zh-TW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solaire + Régulateur      + Batterie</a:t>
              </a: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90" name="AutoShape 42"/>
            <p:cNvCxnSpPr>
              <a:cxnSpLocks noChangeShapeType="1"/>
            </p:cNvCxnSpPr>
            <p:nvPr/>
          </p:nvCxnSpPr>
          <p:spPr bwMode="auto">
            <a:xfrm>
              <a:off x="1552809" y="2593164"/>
              <a:ext cx="131344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4" name="Rectangle 41"/>
            <p:cNvSpPr>
              <a:spLocks noChangeArrowheads="1"/>
            </p:cNvSpPr>
            <p:nvPr/>
          </p:nvSpPr>
          <p:spPr bwMode="auto">
            <a:xfrm>
              <a:off x="1591787" y="5194927"/>
              <a:ext cx="1313440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ALIMENTER  </a:t>
              </a:r>
            </a:p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Panneau</a:t>
              </a:r>
              <a:r>
                <a:rPr kumimoji="0" lang="fr-FR" altLang="zh-TW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 solaire + Régulateur      + Batterie</a:t>
              </a: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</p:txBody>
        </p:sp>
        <p:cxnSp>
          <p:nvCxnSpPr>
            <p:cNvPr id="75" name="AutoShape 42"/>
            <p:cNvCxnSpPr>
              <a:cxnSpLocks noChangeShapeType="1"/>
            </p:cNvCxnSpPr>
            <p:nvPr/>
          </p:nvCxnSpPr>
          <p:spPr bwMode="auto">
            <a:xfrm>
              <a:off x="1591787" y="5522122"/>
              <a:ext cx="131344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" name="Groupe 176"/>
          <p:cNvGrpSpPr/>
          <p:nvPr/>
        </p:nvGrpSpPr>
        <p:grpSpPr>
          <a:xfrm>
            <a:off x="4361773" y="2446019"/>
            <a:ext cx="346499" cy="3076102"/>
            <a:chOff x="4361773" y="2446019"/>
            <a:chExt cx="346499" cy="3076102"/>
          </a:xfrm>
        </p:grpSpPr>
        <p:sp>
          <p:nvSpPr>
            <p:cNvPr id="2097" name="AutoShape 49"/>
            <p:cNvSpPr>
              <a:spLocks noChangeArrowheads="1"/>
            </p:cNvSpPr>
            <p:nvPr/>
          </p:nvSpPr>
          <p:spPr bwMode="auto">
            <a:xfrm>
              <a:off x="4361773" y="2446019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AutoShape 49"/>
            <p:cNvSpPr>
              <a:spLocks noChangeArrowheads="1"/>
            </p:cNvSpPr>
            <p:nvPr/>
          </p:nvSpPr>
          <p:spPr bwMode="auto">
            <a:xfrm>
              <a:off x="4400751" y="5374977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" name="Groupe 179"/>
          <p:cNvGrpSpPr/>
          <p:nvPr/>
        </p:nvGrpSpPr>
        <p:grpSpPr>
          <a:xfrm>
            <a:off x="5781226" y="2447882"/>
            <a:ext cx="346499" cy="3076102"/>
            <a:chOff x="5781226" y="2447882"/>
            <a:chExt cx="346499" cy="3076102"/>
          </a:xfrm>
        </p:grpSpPr>
        <p:sp>
          <p:nvSpPr>
            <p:cNvPr id="2098" name="AutoShape 50"/>
            <p:cNvSpPr>
              <a:spLocks noChangeArrowheads="1"/>
            </p:cNvSpPr>
            <p:nvPr/>
          </p:nvSpPr>
          <p:spPr bwMode="auto">
            <a:xfrm>
              <a:off x="5781226" y="2447882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AutoShape 50"/>
            <p:cNvSpPr>
              <a:spLocks noChangeArrowheads="1"/>
            </p:cNvSpPr>
            <p:nvPr/>
          </p:nvSpPr>
          <p:spPr bwMode="auto">
            <a:xfrm>
              <a:off x="5820204" y="5376840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" name="Groupe 174"/>
          <p:cNvGrpSpPr/>
          <p:nvPr/>
        </p:nvGrpSpPr>
        <p:grpSpPr>
          <a:xfrm>
            <a:off x="3165677" y="2265969"/>
            <a:ext cx="1235074" cy="3863356"/>
            <a:chOff x="3165677" y="2265969"/>
            <a:chExt cx="1235074" cy="3863356"/>
          </a:xfrm>
        </p:grpSpPr>
        <p:sp>
          <p:nvSpPr>
            <p:cNvPr id="2091" name="Rectangle 43"/>
            <p:cNvSpPr>
              <a:spLocks noChangeArrowheads="1"/>
            </p:cNvSpPr>
            <p:nvPr/>
          </p:nvSpPr>
          <p:spPr bwMode="auto">
            <a:xfrm>
              <a:off x="3165677" y="2265969"/>
              <a:ext cx="1196096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DISTRIBUER  </a:t>
              </a:r>
            </a:p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Composants internes à la carte MD23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altLang="zh-TW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</p:txBody>
        </p:sp>
        <p:cxnSp>
          <p:nvCxnSpPr>
            <p:cNvPr id="2100" name="AutoShape 52"/>
            <p:cNvCxnSpPr>
              <a:cxnSpLocks noChangeShapeType="1"/>
            </p:cNvCxnSpPr>
            <p:nvPr/>
          </p:nvCxnSpPr>
          <p:spPr bwMode="auto">
            <a:xfrm>
              <a:off x="3173770" y="2595026"/>
              <a:ext cx="118800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6" name="Rectangle 43"/>
            <p:cNvSpPr>
              <a:spLocks noChangeArrowheads="1"/>
            </p:cNvSpPr>
            <p:nvPr/>
          </p:nvSpPr>
          <p:spPr bwMode="auto">
            <a:xfrm>
              <a:off x="3204655" y="5194927"/>
              <a:ext cx="1196096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DISTRIBUER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altLang="zh-TW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Relais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5" name="AutoShape 52"/>
            <p:cNvCxnSpPr>
              <a:cxnSpLocks noChangeShapeType="1"/>
            </p:cNvCxnSpPr>
            <p:nvPr/>
          </p:nvCxnSpPr>
          <p:spPr bwMode="auto">
            <a:xfrm>
              <a:off x="3212748" y="5523984"/>
              <a:ext cx="118800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" name="Groupe 178"/>
          <p:cNvGrpSpPr/>
          <p:nvPr/>
        </p:nvGrpSpPr>
        <p:grpSpPr>
          <a:xfrm>
            <a:off x="4645016" y="2265969"/>
            <a:ext cx="1175188" cy="3863356"/>
            <a:chOff x="4645016" y="2265969"/>
            <a:chExt cx="1175188" cy="3863356"/>
          </a:xfrm>
        </p:grpSpPr>
        <p:sp>
          <p:nvSpPr>
            <p:cNvPr id="2092" name="Rectangle 44"/>
            <p:cNvSpPr>
              <a:spLocks noChangeArrowheads="1"/>
            </p:cNvSpPr>
            <p:nvPr/>
          </p:nvSpPr>
          <p:spPr bwMode="auto">
            <a:xfrm>
              <a:off x="4645016" y="2265969"/>
              <a:ext cx="1136210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CONVERTIR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Moteur à courant continu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01" name="AutoShape 53"/>
            <p:cNvCxnSpPr>
              <a:cxnSpLocks noChangeShapeType="1"/>
            </p:cNvCxnSpPr>
            <p:nvPr/>
          </p:nvCxnSpPr>
          <p:spPr bwMode="auto">
            <a:xfrm>
              <a:off x="4645016" y="2595026"/>
              <a:ext cx="113621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7" name="Rectangle 44"/>
            <p:cNvSpPr>
              <a:spLocks noChangeArrowheads="1"/>
            </p:cNvSpPr>
            <p:nvPr/>
          </p:nvSpPr>
          <p:spPr bwMode="auto">
            <a:xfrm>
              <a:off x="4683994" y="5194927"/>
              <a:ext cx="1136210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CONVERTIR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Moteur à courant continu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6" name="AutoShape 53"/>
            <p:cNvCxnSpPr>
              <a:cxnSpLocks noChangeShapeType="1"/>
            </p:cNvCxnSpPr>
            <p:nvPr/>
          </p:nvCxnSpPr>
          <p:spPr bwMode="auto">
            <a:xfrm>
              <a:off x="4683994" y="5523984"/>
              <a:ext cx="113621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" name="Groupe 181"/>
          <p:cNvGrpSpPr/>
          <p:nvPr/>
        </p:nvGrpSpPr>
        <p:grpSpPr>
          <a:xfrm>
            <a:off x="6066897" y="2265969"/>
            <a:ext cx="1456813" cy="3863356"/>
            <a:chOff x="6066897" y="2265969"/>
            <a:chExt cx="1456813" cy="3863356"/>
          </a:xfrm>
        </p:grpSpPr>
        <p:sp>
          <p:nvSpPr>
            <p:cNvPr id="2093" name="Rectangle 45"/>
            <p:cNvSpPr>
              <a:spLocks noChangeArrowheads="1"/>
            </p:cNvSpPr>
            <p:nvPr/>
          </p:nvSpPr>
          <p:spPr bwMode="auto">
            <a:xfrm>
              <a:off x="6066897" y="2265969"/>
              <a:ext cx="1417835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TRANSMETTRE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fr-FR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Réducteurs + Roues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02" name="AutoShape 54"/>
            <p:cNvCxnSpPr>
              <a:cxnSpLocks noChangeShapeType="1"/>
            </p:cNvCxnSpPr>
            <p:nvPr/>
          </p:nvCxnSpPr>
          <p:spPr bwMode="auto">
            <a:xfrm>
              <a:off x="6066897" y="2593164"/>
              <a:ext cx="141783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8" name="Rectangle 45"/>
            <p:cNvSpPr>
              <a:spLocks noChangeArrowheads="1"/>
            </p:cNvSpPr>
            <p:nvPr/>
          </p:nvSpPr>
          <p:spPr bwMode="auto">
            <a:xfrm>
              <a:off x="6105875" y="5194927"/>
              <a:ext cx="1417835" cy="9343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TRANSMETTRE </a:t>
              </a:r>
            </a:p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Système vis/écrou + biellettes</a:t>
              </a:r>
            </a:p>
          </p:txBody>
        </p:sp>
        <p:cxnSp>
          <p:nvCxnSpPr>
            <p:cNvPr id="87" name="AutoShape 54"/>
            <p:cNvCxnSpPr>
              <a:cxnSpLocks noChangeShapeType="1"/>
            </p:cNvCxnSpPr>
            <p:nvPr/>
          </p:nvCxnSpPr>
          <p:spPr bwMode="auto">
            <a:xfrm>
              <a:off x="6105875" y="5522122"/>
              <a:ext cx="141783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1" name="Groupe 172"/>
          <p:cNvGrpSpPr/>
          <p:nvPr/>
        </p:nvGrpSpPr>
        <p:grpSpPr>
          <a:xfrm>
            <a:off x="2866248" y="2446019"/>
            <a:ext cx="346499" cy="3076102"/>
            <a:chOff x="2866248" y="2446019"/>
            <a:chExt cx="346499" cy="3076102"/>
          </a:xfrm>
        </p:grpSpPr>
        <p:sp>
          <p:nvSpPr>
            <p:cNvPr id="2096" name="AutoShape 48"/>
            <p:cNvSpPr>
              <a:spLocks noChangeArrowheads="1"/>
            </p:cNvSpPr>
            <p:nvPr/>
          </p:nvSpPr>
          <p:spPr bwMode="auto">
            <a:xfrm>
              <a:off x="2866248" y="2446019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AutoShape 48"/>
            <p:cNvSpPr>
              <a:spLocks noChangeArrowheads="1"/>
            </p:cNvSpPr>
            <p:nvPr/>
          </p:nvSpPr>
          <p:spPr bwMode="auto">
            <a:xfrm>
              <a:off x="2905226" y="5374977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2" name="Groupe 173"/>
          <p:cNvGrpSpPr/>
          <p:nvPr/>
        </p:nvGrpSpPr>
        <p:grpSpPr>
          <a:xfrm>
            <a:off x="2177563" y="2593164"/>
            <a:ext cx="969634" cy="4089971"/>
            <a:chOff x="2177563" y="2593164"/>
            <a:chExt cx="969634" cy="4089971"/>
          </a:xfrm>
        </p:grpSpPr>
        <p:sp>
          <p:nvSpPr>
            <p:cNvPr id="2107" name="AutoShape 59"/>
            <p:cNvSpPr>
              <a:spLocks noChangeArrowheads="1"/>
            </p:cNvSpPr>
            <p:nvPr/>
          </p:nvSpPr>
          <p:spPr bwMode="auto">
            <a:xfrm>
              <a:off x="2177563" y="3307156"/>
              <a:ext cx="930656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électrique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11" name="AutoShape 63"/>
            <p:cNvCxnSpPr>
              <a:cxnSpLocks noChangeShapeType="1"/>
            </p:cNvCxnSpPr>
            <p:nvPr/>
          </p:nvCxnSpPr>
          <p:spPr bwMode="auto">
            <a:xfrm>
              <a:off x="3011107" y="2593164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  <p:sp>
          <p:nvSpPr>
            <p:cNvPr id="92" name="AutoShape 59"/>
            <p:cNvSpPr>
              <a:spLocks noChangeArrowheads="1"/>
            </p:cNvSpPr>
            <p:nvPr/>
          </p:nvSpPr>
          <p:spPr bwMode="auto">
            <a:xfrm>
              <a:off x="2216541" y="6236114"/>
              <a:ext cx="930656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électrique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6" name="AutoShape 63"/>
            <p:cNvCxnSpPr>
              <a:cxnSpLocks noChangeShapeType="1"/>
            </p:cNvCxnSpPr>
            <p:nvPr/>
          </p:nvCxnSpPr>
          <p:spPr bwMode="auto">
            <a:xfrm>
              <a:off x="3050085" y="5522122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</p:grpSp>
      <p:grpSp>
        <p:nvGrpSpPr>
          <p:cNvPr id="13" name="Groupe 177"/>
          <p:cNvGrpSpPr/>
          <p:nvPr/>
        </p:nvGrpSpPr>
        <p:grpSpPr>
          <a:xfrm>
            <a:off x="3669041" y="2593164"/>
            <a:ext cx="969634" cy="4089971"/>
            <a:chOff x="3669041" y="2593164"/>
            <a:chExt cx="969634" cy="4089971"/>
          </a:xfrm>
        </p:grpSpPr>
        <p:sp>
          <p:nvSpPr>
            <p:cNvPr id="2108" name="AutoShape 60"/>
            <p:cNvSpPr>
              <a:spLocks noChangeArrowheads="1"/>
            </p:cNvSpPr>
            <p:nvPr/>
          </p:nvSpPr>
          <p:spPr bwMode="auto">
            <a:xfrm>
              <a:off x="3669041" y="3307156"/>
              <a:ext cx="930656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électrique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12" name="AutoShape 64"/>
            <p:cNvCxnSpPr>
              <a:cxnSpLocks noChangeShapeType="1"/>
            </p:cNvCxnSpPr>
            <p:nvPr/>
          </p:nvCxnSpPr>
          <p:spPr bwMode="auto">
            <a:xfrm>
              <a:off x="4516343" y="2593164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  <p:sp>
          <p:nvSpPr>
            <p:cNvPr id="93" name="AutoShape 60"/>
            <p:cNvSpPr>
              <a:spLocks noChangeArrowheads="1"/>
            </p:cNvSpPr>
            <p:nvPr/>
          </p:nvSpPr>
          <p:spPr bwMode="auto">
            <a:xfrm>
              <a:off x="3708019" y="6236114"/>
              <a:ext cx="930656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électrique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7" name="AutoShape 64"/>
            <p:cNvCxnSpPr>
              <a:cxnSpLocks noChangeShapeType="1"/>
            </p:cNvCxnSpPr>
            <p:nvPr/>
          </p:nvCxnSpPr>
          <p:spPr bwMode="auto">
            <a:xfrm>
              <a:off x="4555321" y="5522122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</p:grpSp>
      <p:grpSp>
        <p:nvGrpSpPr>
          <p:cNvPr id="14" name="Groupe 180"/>
          <p:cNvGrpSpPr/>
          <p:nvPr/>
        </p:nvGrpSpPr>
        <p:grpSpPr>
          <a:xfrm>
            <a:off x="5034273" y="2595026"/>
            <a:ext cx="1018190" cy="4088109"/>
            <a:chOff x="5034273" y="2595026"/>
            <a:chExt cx="1018190" cy="4088109"/>
          </a:xfrm>
        </p:grpSpPr>
        <p:sp>
          <p:nvSpPr>
            <p:cNvPr id="2109" name="AutoShape 61"/>
            <p:cNvSpPr>
              <a:spLocks noChangeArrowheads="1"/>
            </p:cNvSpPr>
            <p:nvPr/>
          </p:nvSpPr>
          <p:spPr bwMode="auto">
            <a:xfrm>
              <a:off x="5034273" y="3307156"/>
              <a:ext cx="979212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mécanique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13" name="AutoShape 65"/>
            <p:cNvCxnSpPr>
              <a:cxnSpLocks noChangeShapeType="1"/>
            </p:cNvCxnSpPr>
            <p:nvPr/>
          </p:nvCxnSpPr>
          <p:spPr bwMode="auto">
            <a:xfrm>
              <a:off x="5932559" y="2595026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  <p:sp>
          <p:nvSpPr>
            <p:cNvPr id="94" name="AutoShape 61"/>
            <p:cNvSpPr>
              <a:spLocks noChangeArrowheads="1"/>
            </p:cNvSpPr>
            <p:nvPr/>
          </p:nvSpPr>
          <p:spPr bwMode="auto">
            <a:xfrm>
              <a:off x="5073251" y="6236114"/>
              <a:ext cx="979212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mécanique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8" name="AutoShape 65"/>
            <p:cNvCxnSpPr>
              <a:cxnSpLocks noChangeShapeType="1"/>
            </p:cNvCxnSpPr>
            <p:nvPr/>
          </p:nvCxnSpPr>
          <p:spPr bwMode="auto">
            <a:xfrm>
              <a:off x="5971537" y="5523984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</p:grpSp>
      <p:grpSp>
        <p:nvGrpSpPr>
          <p:cNvPr id="15" name="Groupe 184"/>
          <p:cNvGrpSpPr/>
          <p:nvPr/>
        </p:nvGrpSpPr>
        <p:grpSpPr>
          <a:xfrm>
            <a:off x="6687605" y="2595026"/>
            <a:ext cx="1018190" cy="4088109"/>
            <a:chOff x="6687605" y="2595026"/>
            <a:chExt cx="1018190" cy="4088109"/>
          </a:xfrm>
        </p:grpSpPr>
        <p:sp>
          <p:nvSpPr>
            <p:cNvPr id="2110" name="AutoShape 62"/>
            <p:cNvSpPr>
              <a:spLocks noChangeArrowheads="1"/>
            </p:cNvSpPr>
            <p:nvPr/>
          </p:nvSpPr>
          <p:spPr bwMode="auto">
            <a:xfrm>
              <a:off x="6687605" y="3307156"/>
              <a:ext cx="979212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mécanique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14" name="AutoShape 66"/>
            <p:cNvCxnSpPr>
              <a:cxnSpLocks noChangeShapeType="1"/>
            </p:cNvCxnSpPr>
            <p:nvPr/>
          </p:nvCxnSpPr>
          <p:spPr bwMode="auto">
            <a:xfrm>
              <a:off x="7580226" y="2595026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  <p:sp>
          <p:nvSpPr>
            <p:cNvPr id="95" name="AutoShape 62"/>
            <p:cNvSpPr>
              <a:spLocks noChangeArrowheads="1"/>
            </p:cNvSpPr>
            <p:nvPr/>
          </p:nvSpPr>
          <p:spPr bwMode="auto">
            <a:xfrm>
              <a:off x="6726583" y="6236114"/>
              <a:ext cx="979212" cy="44702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Energie mécanique</a:t>
              </a:r>
              <a:endPara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9" name="AutoShape 66"/>
            <p:cNvCxnSpPr>
              <a:cxnSpLocks noChangeShapeType="1"/>
            </p:cNvCxnSpPr>
            <p:nvPr/>
          </p:nvCxnSpPr>
          <p:spPr bwMode="auto">
            <a:xfrm>
              <a:off x="7619204" y="5523984"/>
              <a:ext cx="8093" cy="71399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med"/>
            </a:ln>
          </p:spPr>
        </p:cxnSp>
      </p:grpSp>
      <p:grpSp>
        <p:nvGrpSpPr>
          <p:cNvPr id="16" name="Groupe 175"/>
          <p:cNvGrpSpPr/>
          <p:nvPr/>
        </p:nvGrpSpPr>
        <p:grpSpPr>
          <a:xfrm>
            <a:off x="3143240" y="785794"/>
            <a:ext cx="2071702" cy="4572032"/>
            <a:chOff x="3143240" y="785794"/>
            <a:chExt cx="2071702" cy="4572032"/>
          </a:xfrm>
        </p:grpSpPr>
        <p:sp>
          <p:nvSpPr>
            <p:cNvPr id="131" name="ZoneTexte 130"/>
            <p:cNvSpPr txBox="1"/>
            <p:nvPr/>
          </p:nvSpPr>
          <p:spPr>
            <a:xfrm>
              <a:off x="4214810" y="785794"/>
              <a:ext cx="1000132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3600" dirty="0" smtClean="0">
                  <a:solidFill>
                    <a:schemeClr val="accent1"/>
                  </a:solidFill>
                </a:rPr>
                <a:t>P.C</a:t>
              </a:r>
              <a:endParaRPr lang="fr-FR" sz="3600" dirty="0">
                <a:solidFill>
                  <a:schemeClr val="accent1"/>
                </a:solidFill>
              </a:endParaRPr>
            </a:p>
          </p:txBody>
        </p:sp>
        <p:cxnSp>
          <p:nvCxnSpPr>
            <p:cNvPr id="133" name="Connecteur droit 132"/>
            <p:cNvCxnSpPr/>
            <p:nvPr/>
          </p:nvCxnSpPr>
          <p:spPr>
            <a:xfrm rot="10800000">
              <a:off x="3214678" y="1142984"/>
              <a:ext cx="1000132" cy="0"/>
            </a:xfrm>
            <a:prstGeom prst="line">
              <a:avLst/>
            </a:prstGeom>
            <a:ln w="508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èche vers le bas 143"/>
            <p:cNvSpPr/>
            <p:nvPr/>
          </p:nvSpPr>
          <p:spPr>
            <a:xfrm>
              <a:off x="3143240" y="2428868"/>
              <a:ext cx="142876" cy="2786082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7" name="Connecteur droit 146"/>
            <p:cNvCxnSpPr/>
            <p:nvPr/>
          </p:nvCxnSpPr>
          <p:spPr>
            <a:xfrm rot="5400000" flipH="1" flipV="1">
              <a:off x="2643174" y="1714488"/>
              <a:ext cx="1143008" cy="0"/>
            </a:xfrm>
            <a:prstGeom prst="line">
              <a:avLst/>
            </a:prstGeom>
            <a:ln w="952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Ellipse 148"/>
            <p:cNvSpPr/>
            <p:nvPr/>
          </p:nvSpPr>
          <p:spPr>
            <a:xfrm>
              <a:off x="3143240" y="2285992"/>
              <a:ext cx="142876" cy="142876"/>
            </a:xfrm>
            <a:prstGeom prst="ellips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Ellipse 151"/>
            <p:cNvSpPr/>
            <p:nvPr/>
          </p:nvSpPr>
          <p:spPr>
            <a:xfrm>
              <a:off x="3143240" y="5214950"/>
              <a:ext cx="142876" cy="142876"/>
            </a:xfrm>
            <a:prstGeom prst="ellips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" name="Groupe 167"/>
          <p:cNvGrpSpPr/>
          <p:nvPr/>
        </p:nvGrpSpPr>
        <p:grpSpPr>
          <a:xfrm>
            <a:off x="7750172" y="1558807"/>
            <a:ext cx="1022237" cy="4276851"/>
            <a:chOff x="7750172" y="1558807"/>
            <a:chExt cx="1022237" cy="4276851"/>
          </a:xfrm>
        </p:grpSpPr>
        <p:sp>
          <p:nvSpPr>
            <p:cNvPr id="2094" name="Rectangle 46"/>
            <p:cNvSpPr>
              <a:spLocks noChangeArrowheads="1"/>
            </p:cNvSpPr>
            <p:nvPr/>
          </p:nvSpPr>
          <p:spPr bwMode="auto">
            <a:xfrm>
              <a:off x="7750172" y="1558807"/>
              <a:ext cx="983259" cy="1347893"/>
            </a:xfrm>
            <a:prstGeom prst="rect">
              <a:avLst/>
            </a:prstGeom>
            <a:solidFill>
              <a:srgbClr val="FF761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altLang="zh-TW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AGIR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5" name="Rectangle 47"/>
            <p:cNvSpPr>
              <a:spLocks noChangeArrowheads="1"/>
            </p:cNvSpPr>
            <p:nvPr/>
          </p:nvSpPr>
          <p:spPr bwMode="auto">
            <a:xfrm>
              <a:off x="7852139" y="2346061"/>
              <a:ext cx="791463" cy="2971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Robot</a:t>
              </a: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46"/>
            <p:cNvSpPr>
              <a:spLocks noChangeArrowheads="1"/>
            </p:cNvSpPr>
            <p:nvPr/>
          </p:nvSpPr>
          <p:spPr bwMode="auto">
            <a:xfrm>
              <a:off x="7789150" y="4487765"/>
              <a:ext cx="983259" cy="1347893"/>
            </a:xfrm>
            <a:prstGeom prst="rect">
              <a:avLst/>
            </a:prstGeom>
            <a:solidFill>
              <a:srgbClr val="FF761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altLang="zh-TW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PMingLiU" pitchFamily="18" charset="-12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AGIR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47"/>
            <p:cNvSpPr>
              <a:spLocks noChangeArrowheads="1"/>
            </p:cNvSpPr>
            <p:nvPr/>
          </p:nvSpPr>
          <p:spPr bwMode="auto">
            <a:xfrm>
              <a:off x="7858148" y="5275019"/>
              <a:ext cx="857256" cy="2971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Panneau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e 182"/>
          <p:cNvGrpSpPr/>
          <p:nvPr/>
        </p:nvGrpSpPr>
        <p:grpSpPr>
          <a:xfrm>
            <a:off x="5214942" y="1142984"/>
            <a:ext cx="1000132" cy="4214842"/>
            <a:chOff x="5214942" y="1142984"/>
            <a:chExt cx="1000132" cy="4214842"/>
          </a:xfrm>
        </p:grpSpPr>
        <p:cxnSp>
          <p:nvCxnSpPr>
            <p:cNvPr id="136" name="Connecteur droit 135"/>
            <p:cNvCxnSpPr/>
            <p:nvPr/>
          </p:nvCxnSpPr>
          <p:spPr>
            <a:xfrm rot="10800000">
              <a:off x="5214942" y="1142984"/>
              <a:ext cx="928694" cy="0"/>
            </a:xfrm>
            <a:prstGeom prst="line">
              <a:avLst/>
            </a:prstGeom>
            <a:ln w="508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Flèche vers le bas 152"/>
            <p:cNvSpPr/>
            <p:nvPr/>
          </p:nvSpPr>
          <p:spPr>
            <a:xfrm>
              <a:off x="6072198" y="2428868"/>
              <a:ext cx="142876" cy="2786082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4" name="Connecteur droit 153"/>
            <p:cNvCxnSpPr/>
            <p:nvPr/>
          </p:nvCxnSpPr>
          <p:spPr>
            <a:xfrm rot="5400000" flipH="1" flipV="1">
              <a:off x="5572132" y="1714488"/>
              <a:ext cx="1143008" cy="0"/>
            </a:xfrm>
            <a:prstGeom prst="line">
              <a:avLst/>
            </a:prstGeom>
            <a:ln w="952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/>
            <p:cNvSpPr/>
            <p:nvPr/>
          </p:nvSpPr>
          <p:spPr>
            <a:xfrm>
              <a:off x="6072198" y="2285992"/>
              <a:ext cx="142876" cy="142876"/>
            </a:xfrm>
            <a:prstGeom prst="ellipse">
              <a:avLst/>
            </a:prstGeom>
            <a:solidFill>
              <a:srgbClr val="FFC000">
                <a:alpha val="46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Ellipse 156"/>
            <p:cNvSpPr/>
            <p:nvPr/>
          </p:nvSpPr>
          <p:spPr>
            <a:xfrm>
              <a:off x="6072198" y="5214950"/>
              <a:ext cx="142876" cy="142876"/>
            </a:xfrm>
            <a:prstGeom prst="ellipse">
              <a:avLst/>
            </a:prstGeom>
            <a:solidFill>
              <a:srgbClr val="FFC000">
                <a:alpha val="46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" name="Groupe 168"/>
          <p:cNvGrpSpPr/>
          <p:nvPr/>
        </p:nvGrpSpPr>
        <p:grpSpPr>
          <a:xfrm>
            <a:off x="7572396" y="714356"/>
            <a:ext cx="1428760" cy="5753172"/>
            <a:chOff x="7572396" y="714356"/>
            <a:chExt cx="1428760" cy="5753172"/>
          </a:xfrm>
        </p:grpSpPr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8060930" y="1434634"/>
              <a:ext cx="359314" cy="304223"/>
            </a:xfrm>
            <a:prstGeom prst="downArrow">
              <a:avLst>
                <a:gd name="adj1" fmla="val 50000"/>
                <a:gd name="adj2" fmla="val 27590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4" name="AutoShape 56"/>
            <p:cNvSpPr>
              <a:spLocks noChangeArrowheads="1"/>
            </p:cNvSpPr>
            <p:nvPr/>
          </p:nvSpPr>
          <p:spPr bwMode="auto">
            <a:xfrm>
              <a:off x="8060930" y="2767005"/>
              <a:ext cx="359314" cy="304223"/>
            </a:xfrm>
            <a:prstGeom prst="downArrow">
              <a:avLst>
                <a:gd name="adj1" fmla="val 50000"/>
                <a:gd name="adj2" fmla="val 27590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5" name="Text Box 57"/>
            <p:cNvSpPr txBox="1">
              <a:spLocks noChangeArrowheads="1"/>
            </p:cNvSpPr>
            <p:nvPr/>
          </p:nvSpPr>
          <p:spPr bwMode="auto">
            <a:xfrm>
              <a:off x="7595379" y="714356"/>
              <a:ext cx="1262901" cy="618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Robot en position initiale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Text Box 58"/>
            <p:cNvSpPr txBox="1">
              <a:spLocks noChangeArrowheads="1"/>
            </p:cNvSpPr>
            <p:nvPr/>
          </p:nvSpPr>
          <p:spPr bwMode="auto">
            <a:xfrm>
              <a:off x="7572396" y="3015350"/>
              <a:ext cx="138978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Robot en position finale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AutoShape 55"/>
            <p:cNvSpPr>
              <a:spLocks noChangeArrowheads="1"/>
            </p:cNvSpPr>
            <p:nvPr/>
          </p:nvSpPr>
          <p:spPr bwMode="auto">
            <a:xfrm>
              <a:off x="8099908" y="4363592"/>
              <a:ext cx="359314" cy="304223"/>
            </a:xfrm>
            <a:prstGeom prst="downArrow">
              <a:avLst>
                <a:gd name="adj1" fmla="val 50000"/>
                <a:gd name="adj2" fmla="val 27590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AutoShape 56"/>
            <p:cNvSpPr>
              <a:spLocks noChangeArrowheads="1"/>
            </p:cNvSpPr>
            <p:nvPr/>
          </p:nvSpPr>
          <p:spPr bwMode="auto">
            <a:xfrm>
              <a:off x="8099908" y="5695963"/>
              <a:ext cx="359314" cy="304223"/>
            </a:xfrm>
            <a:prstGeom prst="downArrow">
              <a:avLst>
                <a:gd name="adj1" fmla="val 50000"/>
                <a:gd name="adj2" fmla="val 27590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Text Box 57"/>
            <p:cNvSpPr txBox="1">
              <a:spLocks noChangeArrowheads="1"/>
            </p:cNvSpPr>
            <p:nvPr/>
          </p:nvSpPr>
          <p:spPr bwMode="auto">
            <a:xfrm>
              <a:off x="7634357" y="3643314"/>
              <a:ext cx="1262901" cy="618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Panneau en position basse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 Box 58"/>
            <p:cNvSpPr txBox="1">
              <a:spLocks noChangeArrowheads="1"/>
            </p:cNvSpPr>
            <p:nvPr/>
          </p:nvSpPr>
          <p:spPr bwMode="auto">
            <a:xfrm>
              <a:off x="7611374" y="5944308"/>
              <a:ext cx="138978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TW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PMingLiU" pitchFamily="18" charset="-120"/>
                  <a:cs typeface="Arial" pitchFamily="34" charset="0"/>
                </a:rPr>
                <a:t>Panneau en position haute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e 183"/>
          <p:cNvGrpSpPr/>
          <p:nvPr/>
        </p:nvGrpSpPr>
        <p:grpSpPr>
          <a:xfrm>
            <a:off x="7484732" y="2446019"/>
            <a:ext cx="346499" cy="3076102"/>
            <a:chOff x="7484732" y="2446019"/>
            <a:chExt cx="346499" cy="3076102"/>
          </a:xfrm>
        </p:grpSpPr>
        <p:sp>
          <p:nvSpPr>
            <p:cNvPr id="2099" name="AutoShape 51"/>
            <p:cNvSpPr>
              <a:spLocks noChangeArrowheads="1"/>
            </p:cNvSpPr>
            <p:nvPr/>
          </p:nvSpPr>
          <p:spPr bwMode="auto">
            <a:xfrm>
              <a:off x="7484732" y="2446019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AutoShape 51"/>
            <p:cNvSpPr>
              <a:spLocks noChangeArrowheads="1"/>
            </p:cNvSpPr>
            <p:nvPr/>
          </p:nvSpPr>
          <p:spPr bwMode="auto">
            <a:xfrm>
              <a:off x="7523710" y="5374977"/>
              <a:ext cx="307521" cy="147144"/>
            </a:xfrm>
            <a:prstGeom prst="rightArrow">
              <a:avLst>
                <a:gd name="adj1" fmla="val 50000"/>
                <a:gd name="adj2" fmla="val 40084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504" y="404664"/>
            <a:ext cx="96490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000" b="1" i="1" u="sng" dirty="0" smtClean="0">
                <a:solidFill>
                  <a:srgbClr val="92D050"/>
                </a:solidFill>
                <a:latin typeface="Papyrus" pitchFamily="66" charset="0"/>
              </a:rPr>
              <a:t>C. Déplacements élémentaires avec la carte MD23 :</a:t>
            </a:r>
          </a:p>
        </p:txBody>
      </p:sp>
      <p:pic>
        <p:nvPicPr>
          <p:cNvPr id="2050" name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340768"/>
            <a:ext cx="2952199" cy="2376264"/>
          </a:xfrm>
          <a:prstGeom prst="rect">
            <a:avLst/>
          </a:prstGeom>
          <a:noFill/>
        </p:spPr>
      </p:pic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755576" y="1340768"/>
          <a:ext cx="339090" cy="3816432"/>
        </p:xfrm>
        <a:graphic>
          <a:graphicData uri="http://schemas.openxmlformats.org/drawingml/2006/table">
            <a:tbl>
              <a:tblPr/>
              <a:tblGrid>
                <a:gridCol w="339090"/>
              </a:tblGrid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Accolade fermante 5"/>
          <p:cNvSpPr/>
          <p:nvPr/>
        </p:nvSpPr>
        <p:spPr>
          <a:xfrm>
            <a:off x="1187624" y="1340768"/>
            <a:ext cx="144016" cy="504056"/>
          </a:xfrm>
          <a:prstGeom prst="righ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fermante 6"/>
          <p:cNvSpPr/>
          <p:nvPr/>
        </p:nvSpPr>
        <p:spPr>
          <a:xfrm>
            <a:off x="1187624" y="1844824"/>
            <a:ext cx="144016" cy="180020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043608" y="141277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 Registres de vitesses</a:t>
            </a:r>
            <a:endParaRPr lang="fr-FR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15616" y="256490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Registres des encodeurs</a:t>
            </a:r>
            <a:endParaRPr lang="fr-FR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pic>
        <p:nvPicPr>
          <p:cNvPr id="2051" name="Imag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75899">
            <a:off x="6511819" y="3848044"/>
            <a:ext cx="2087563" cy="1509713"/>
          </a:xfrm>
          <a:prstGeom prst="rect">
            <a:avLst/>
          </a:prstGeom>
          <a:noFill/>
        </p:spPr>
      </p:pic>
      <p:sp>
        <p:nvSpPr>
          <p:cNvPr id="13" name="Flèche courbée vers le haut 12"/>
          <p:cNvSpPr/>
          <p:nvPr/>
        </p:nvSpPr>
        <p:spPr>
          <a:xfrm>
            <a:off x="6228184" y="4365104"/>
            <a:ext cx="936104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" name="Groupe 21"/>
          <p:cNvGrpSpPr/>
          <p:nvPr/>
        </p:nvGrpSpPr>
        <p:grpSpPr>
          <a:xfrm>
            <a:off x="827584" y="1700808"/>
            <a:ext cx="4248472" cy="523220"/>
            <a:chOff x="785786" y="2143116"/>
            <a:chExt cx="5768085" cy="523220"/>
          </a:xfrm>
        </p:grpSpPr>
        <p:sp>
          <p:nvSpPr>
            <p:cNvPr id="15" name="ZoneTexte 14"/>
            <p:cNvSpPr txBox="1"/>
            <p:nvPr/>
          </p:nvSpPr>
          <p:spPr>
            <a:xfrm>
              <a:off x="1309069" y="2143116"/>
              <a:ext cx="52448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8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Contrôle de la vitesse</a:t>
              </a:r>
              <a:endParaRPr lang="fr-FR" sz="28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16" name="Flèche droite 15"/>
            <p:cNvSpPr/>
            <p:nvPr/>
          </p:nvSpPr>
          <p:spPr>
            <a:xfrm>
              <a:off x="785786" y="2285992"/>
              <a:ext cx="571504" cy="142876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1043608" y="2237963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Calcul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 de la valeur à placer dans les registres Speed</a:t>
            </a:r>
            <a:endParaRPr lang="fr-FR" sz="2400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403648" y="299695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Envoi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 des valeurs</a:t>
            </a:r>
            <a:endParaRPr lang="fr-FR" sz="2400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5400000" flipH="1" flipV="1">
            <a:off x="7416316" y="4833156"/>
            <a:ext cx="936104" cy="576064"/>
          </a:xfrm>
          <a:prstGeom prst="straightConnector1">
            <a:avLst/>
          </a:prstGeom>
          <a:ln w="412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516216" y="5589240"/>
            <a:ext cx="136815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Encodeur</a:t>
            </a:r>
            <a:endParaRPr lang="fr-FR" b="1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grpSp>
        <p:nvGrpSpPr>
          <p:cNvPr id="4" name="Groupe 21"/>
          <p:cNvGrpSpPr/>
          <p:nvPr/>
        </p:nvGrpSpPr>
        <p:grpSpPr>
          <a:xfrm>
            <a:off x="827584" y="3645028"/>
            <a:ext cx="4608512" cy="523220"/>
            <a:chOff x="785786" y="2143118"/>
            <a:chExt cx="6256906" cy="521814"/>
          </a:xfrm>
        </p:grpSpPr>
        <p:sp>
          <p:nvSpPr>
            <p:cNvPr id="25" name="ZoneTexte 24"/>
            <p:cNvSpPr txBox="1"/>
            <p:nvPr/>
          </p:nvSpPr>
          <p:spPr>
            <a:xfrm>
              <a:off x="1309069" y="2143118"/>
              <a:ext cx="5733623" cy="52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/>
                <a:t> </a:t>
              </a:r>
              <a:r>
                <a:rPr lang="fr-FR" sz="28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Contrôle de la distance</a:t>
              </a:r>
              <a:endParaRPr lang="fr-FR" sz="28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785786" y="2285992"/>
              <a:ext cx="571504" cy="142876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/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827584" y="4182179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Récupération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 des valeurs dans les registres des encodeurs</a:t>
            </a:r>
            <a:endParaRPr lang="fr-FR" sz="2400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11560" y="4983559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Conversion </a:t>
            </a:r>
            <a:r>
              <a:rPr lang="fr-FR" sz="2400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rPr>
              <a:t>des valeurs en distances</a:t>
            </a:r>
            <a:endParaRPr lang="fr-FR" sz="2400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6" grpId="1" animBg="1"/>
      <p:bldP spid="7" grpId="0" animBg="1"/>
      <p:bldP spid="7" grpId="1" animBg="1"/>
      <p:bldP spid="8" grpId="0"/>
      <p:bldP spid="8" grpId="1"/>
      <p:bldP spid="9" grpId="0"/>
      <p:bldP spid="9" grpId="1"/>
      <p:bldP spid="13" grpId="0" animBg="1"/>
      <p:bldP spid="17" grpId="0"/>
      <p:bldP spid="19" grpId="0"/>
      <p:bldP spid="23" grpId="0" animBg="1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69400" cy="1102274"/>
          </a:xfrm>
        </p:spPr>
        <p:txBody>
          <a:bodyPr>
            <a:normAutofit/>
          </a:bodyPr>
          <a:lstStyle/>
          <a:p>
            <a:pPr algn="ctr"/>
            <a:r>
              <a:rPr lang="fr-FR" sz="6000" b="0" i="1" u="sng" dirty="0" smtClean="0">
                <a:solidFill>
                  <a:srgbClr val="92D050"/>
                </a:solidFill>
                <a:latin typeface="Papyrus" pitchFamily="66" charset="0"/>
              </a:rPr>
              <a:t>SOMMAIRE</a:t>
            </a:r>
            <a:endParaRPr lang="fr-FR" sz="6000" b="0" i="1" u="sng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979712" y="4581128"/>
            <a:ext cx="7380312" cy="936104"/>
          </a:xfrm>
          <a:ln w="0" cmpd="sng">
            <a:noFill/>
          </a:ln>
        </p:spPr>
        <p:txBody>
          <a:bodyPr anchor="t" anchorCtr="0">
            <a:normAutofit/>
          </a:bodyPr>
          <a:lstStyle/>
          <a:p>
            <a:r>
              <a:rPr lang="fr-FR" sz="4000" b="0" u="sng" dirty="0" smtClean="0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92D050"/>
                  </a:solidFill>
                </a:uFill>
                <a:latin typeface="Papyrus" pitchFamily="66" charset="0"/>
              </a:rPr>
              <a:t>IV. Conclusion et remerciements</a:t>
            </a:r>
          </a:p>
          <a:p>
            <a:endParaRPr lang="fr-FR" sz="4000" b="0" u="sng" dirty="0" smtClean="0">
              <a:solidFill>
                <a:schemeClr val="accent4">
                  <a:lumMod val="75000"/>
                </a:schemeClr>
              </a:solidFill>
              <a:uFill>
                <a:solidFill>
                  <a:srgbClr val="92D050"/>
                </a:solidFill>
              </a:uFill>
              <a:latin typeface="Papyru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016224" y="1556792"/>
            <a:ext cx="7956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u="sng" dirty="0" smtClean="0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92D050"/>
                  </a:solidFill>
                </a:uFill>
                <a:latin typeface="Papyrus" pitchFamily="66" charset="0"/>
              </a:rPr>
              <a:t>I.</a:t>
            </a:r>
            <a:r>
              <a:rPr lang="fr-FR" sz="4000" u="sng" dirty="0" smtClean="0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92D050"/>
                  </a:solidFill>
                </a:uFill>
                <a:latin typeface="Papyrus" pitchFamily="66" charset="0"/>
              </a:rPr>
              <a:t> Présentation générale de notre démarche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79712" y="2996952"/>
            <a:ext cx="7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fr-FR" sz="4000" u="sng" dirty="0" smtClean="0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92D050"/>
                  </a:solidFill>
                </a:uFill>
                <a:latin typeface="Papyrus" pitchFamily="66" charset="0"/>
              </a:rPr>
              <a:t>II. Partie Génie Mécanique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979712" y="3789040"/>
            <a:ext cx="7164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fr-FR" sz="4000" u="sng" dirty="0" smtClean="0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92D050"/>
                  </a:solidFill>
                </a:uFill>
                <a:latin typeface="Papyrus" pitchFamily="66" charset="0"/>
              </a:rPr>
              <a:t>III. Partie Génie Electrique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62282" y="3865760"/>
            <a:ext cx="2267153" cy="1810024"/>
            <a:chOff x="3180" y="7275"/>
            <a:chExt cx="3570" cy="2850"/>
          </a:xfrm>
        </p:grpSpPr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4770" y="7275"/>
              <a:ext cx="1155" cy="156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Robot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>
              <a:off x="4470" y="8325"/>
              <a:ext cx="300" cy="33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>
              <a:off x="5925" y="8325"/>
              <a:ext cx="300" cy="33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4103" name="AutoShape 7"/>
            <p:cNvCxnSpPr>
              <a:cxnSpLocks noChangeShapeType="1"/>
            </p:cNvCxnSpPr>
            <p:nvPr/>
          </p:nvCxnSpPr>
          <p:spPr bwMode="auto">
            <a:xfrm flipV="1">
              <a:off x="4185" y="8625"/>
              <a:ext cx="360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4" name="AutoShape 8"/>
            <p:cNvCxnSpPr>
              <a:cxnSpLocks noChangeShapeType="1"/>
            </p:cNvCxnSpPr>
            <p:nvPr/>
          </p:nvCxnSpPr>
          <p:spPr bwMode="auto">
            <a:xfrm flipV="1">
              <a:off x="5925" y="8625"/>
              <a:ext cx="210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3180" y="9285"/>
              <a:ext cx="1650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Roue intérieure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5100" y="9315"/>
              <a:ext cx="1650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Roue extérieure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08" name="Arc 12"/>
          <p:cNvSpPr>
            <a:spLocks/>
          </p:cNvSpPr>
          <p:nvPr/>
        </p:nvSpPr>
        <p:spPr bwMode="auto">
          <a:xfrm>
            <a:off x="1043608" y="2180214"/>
            <a:ext cx="2228414" cy="1952921"/>
          </a:xfrm>
          <a:custGeom>
            <a:avLst/>
            <a:gdLst>
              <a:gd name="G0" fmla="+- 88 0 0"/>
              <a:gd name="G1" fmla="+- 21600 0 0"/>
              <a:gd name="G2" fmla="+- 21600 0 0"/>
              <a:gd name="T0" fmla="*/ 0 w 21688"/>
              <a:gd name="T1" fmla="*/ 0 h 21600"/>
              <a:gd name="T2" fmla="*/ 21688 w 21688"/>
              <a:gd name="T3" fmla="*/ 21600 h 21600"/>
              <a:gd name="T4" fmla="*/ 88 w 216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88" h="21600" fill="none" extrusionOk="0">
                <a:moveTo>
                  <a:pt x="0" y="0"/>
                </a:moveTo>
                <a:cubicBezTo>
                  <a:pt x="29" y="0"/>
                  <a:pt x="58" y="-1"/>
                  <a:pt x="88" y="0"/>
                </a:cubicBezTo>
                <a:cubicBezTo>
                  <a:pt x="12017" y="0"/>
                  <a:pt x="21688" y="9670"/>
                  <a:pt x="21688" y="21600"/>
                </a:cubicBezTo>
              </a:path>
              <a:path w="21688" h="21600" stroke="0" extrusionOk="0">
                <a:moveTo>
                  <a:pt x="0" y="0"/>
                </a:moveTo>
                <a:cubicBezTo>
                  <a:pt x="29" y="0"/>
                  <a:pt x="58" y="-1"/>
                  <a:pt x="88" y="0"/>
                </a:cubicBezTo>
                <a:cubicBezTo>
                  <a:pt x="12017" y="0"/>
                  <a:pt x="21688" y="9670"/>
                  <a:pt x="21688" y="21600"/>
                </a:cubicBezTo>
                <a:lnTo>
                  <a:pt x="88" y="21600"/>
                </a:lnTo>
                <a:close/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09" name="Arc 13"/>
          <p:cNvSpPr>
            <a:spLocks/>
          </p:cNvSpPr>
          <p:nvPr/>
        </p:nvSpPr>
        <p:spPr bwMode="auto">
          <a:xfrm>
            <a:off x="978197" y="1808048"/>
            <a:ext cx="2676765" cy="2324452"/>
          </a:xfrm>
          <a:custGeom>
            <a:avLst/>
            <a:gdLst>
              <a:gd name="G0" fmla="+- 0 0 0"/>
              <a:gd name="G1" fmla="+- 21598 0 0"/>
              <a:gd name="G2" fmla="+- 21600 0 0"/>
              <a:gd name="T0" fmla="*/ 311 w 21600"/>
              <a:gd name="T1" fmla="*/ 0 h 21598"/>
              <a:gd name="T2" fmla="*/ 21600 w 21600"/>
              <a:gd name="T3" fmla="*/ 21598 h 21598"/>
              <a:gd name="T4" fmla="*/ 0 w 21600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8" fill="none" extrusionOk="0">
                <a:moveTo>
                  <a:pt x="310" y="0"/>
                </a:moveTo>
                <a:cubicBezTo>
                  <a:pt x="12117" y="170"/>
                  <a:pt x="21600" y="9789"/>
                  <a:pt x="21600" y="21598"/>
                </a:cubicBezTo>
              </a:path>
              <a:path w="21600" h="21598" stroke="0" extrusionOk="0">
                <a:moveTo>
                  <a:pt x="310" y="0"/>
                </a:moveTo>
                <a:cubicBezTo>
                  <a:pt x="12117" y="170"/>
                  <a:pt x="21600" y="9789"/>
                  <a:pt x="21600" y="21598"/>
                </a:cubicBezTo>
                <a:lnTo>
                  <a:pt x="0" y="21598"/>
                </a:lnTo>
                <a:close/>
              </a:path>
            </a:pathLst>
          </a:custGeom>
          <a:noFill/>
          <a:ln w="222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10" name="Arc 14"/>
          <p:cNvSpPr>
            <a:spLocks/>
          </p:cNvSpPr>
          <p:nvPr/>
        </p:nvSpPr>
        <p:spPr bwMode="auto">
          <a:xfrm>
            <a:off x="1043608" y="1484784"/>
            <a:ext cx="2961905" cy="26483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4111" name="AutoShape 15"/>
          <p:cNvCxnSpPr>
            <a:cxnSpLocks noChangeShapeType="1"/>
          </p:cNvCxnSpPr>
          <p:nvPr/>
        </p:nvCxnSpPr>
        <p:spPr bwMode="auto">
          <a:xfrm flipV="1">
            <a:off x="978197" y="1912839"/>
            <a:ext cx="741111" cy="221966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112" name="AutoShape 16"/>
          <p:cNvCxnSpPr>
            <a:cxnSpLocks noChangeShapeType="1"/>
          </p:cNvCxnSpPr>
          <p:nvPr/>
        </p:nvCxnSpPr>
        <p:spPr bwMode="auto">
          <a:xfrm flipV="1">
            <a:off x="978197" y="2675589"/>
            <a:ext cx="1531757" cy="145754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113" name="AutoShape 17"/>
          <p:cNvCxnSpPr>
            <a:cxnSpLocks noChangeShapeType="1"/>
          </p:cNvCxnSpPr>
          <p:nvPr/>
        </p:nvCxnSpPr>
        <p:spPr bwMode="auto">
          <a:xfrm flipV="1">
            <a:off x="978197" y="3161438"/>
            <a:ext cx="2817747" cy="9716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1149662" y="2408849"/>
            <a:ext cx="304827" cy="38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652627" y="2627957"/>
            <a:ext cx="885904" cy="38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 - L/2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2195601" y="3190017"/>
            <a:ext cx="885904" cy="38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 + L/2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5496" y="332656"/>
            <a:ext cx="943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500" b="1" i="1" u="sng" dirty="0" smtClean="0">
                <a:solidFill>
                  <a:srgbClr val="92D050"/>
                </a:solidFill>
                <a:latin typeface="Papyrus" pitchFamily="66" charset="0"/>
              </a:rPr>
              <a:t>D. Marche à suivre pour effectuer les virages :</a:t>
            </a:r>
          </a:p>
        </p:txBody>
      </p:sp>
      <p:grpSp>
        <p:nvGrpSpPr>
          <p:cNvPr id="3" name="Groupe 21"/>
          <p:cNvGrpSpPr/>
          <p:nvPr/>
        </p:nvGrpSpPr>
        <p:grpSpPr>
          <a:xfrm>
            <a:off x="4860032" y="1556792"/>
            <a:ext cx="3290151" cy="830997"/>
            <a:chOff x="1141121" y="1927092"/>
            <a:chExt cx="2319397" cy="830997"/>
          </a:xfrm>
        </p:grpSpPr>
        <p:sp>
          <p:nvSpPr>
            <p:cNvPr id="23" name="ZoneTexte 22"/>
            <p:cNvSpPr txBox="1"/>
            <p:nvPr/>
          </p:nvSpPr>
          <p:spPr>
            <a:xfrm>
              <a:off x="1344169" y="1927092"/>
              <a:ext cx="21163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 </a:t>
              </a:r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Calcul de la vitesse de la roue intérieure</a:t>
              </a:r>
              <a:endParaRPr lang="fr-FR" sz="24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4" name="Flèche droite 23"/>
            <p:cNvSpPr/>
            <p:nvPr/>
          </p:nvSpPr>
          <p:spPr>
            <a:xfrm>
              <a:off x="1141121" y="2215124"/>
              <a:ext cx="317693" cy="21374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4644008" y="242088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Vi = (V X (2R - L)) / (2R)</a:t>
            </a:r>
          </a:p>
        </p:txBody>
      </p:sp>
      <p:grpSp>
        <p:nvGrpSpPr>
          <p:cNvPr id="4" name="Groupe 25"/>
          <p:cNvGrpSpPr/>
          <p:nvPr/>
        </p:nvGrpSpPr>
        <p:grpSpPr>
          <a:xfrm>
            <a:off x="4882250" y="3284984"/>
            <a:ext cx="3578182" cy="830997"/>
            <a:chOff x="1141121" y="1999100"/>
            <a:chExt cx="2522445" cy="830997"/>
          </a:xfrm>
        </p:grpSpPr>
        <p:sp>
          <p:nvSpPr>
            <p:cNvPr id="27" name="ZoneTexte 26"/>
            <p:cNvSpPr txBox="1"/>
            <p:nvPr/>
          </p:nvSpPr>
          <p:spPr>
            <a:xfrm>
              <a:off x="1141121" y="1999100"/>
              <a:ext cx="252244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 </a:t>
              </a:r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Calcul de la vitesse </a:t>
              </a:r>
            </a:p>
            <a:p>
              <a:pPr algn="ctr"/>
              <a:r>
                <a:rPr lang="fr-FR" sz="24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de la roue extérieure</a:t>
              </a:r>
              <a:endParaRPr lang="fr-FR" sz="24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8" name="Flèche droite 27"/>
            <p:cNvSpPr/>
            <p:nvPr/>
          </p:nvSpPr>
          <p:spPr>
            <a:xfrm>
              <a:off x="1141121" y="2215124"/>
              <a:ext cx="304573" cy="21602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4644008" y="410901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 = Vi X (2R + L) / (2R - 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  <p:bldP spid="4110" grpId="0" animBg="1"/>
      <p:bldP spid="4114" grpId="0"/>
      <p:bldP spid="4115" grpId="0"/>
      <p:bldP spid="4116" grpId="0"/>
      <p:bldP spid="21" grpId="0"/>
      <p:bldP spid="25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07686" y="1292374"/>
            <a:ext cx="2985227" cy="290385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052" name="AutoShape 4"/>
          <p:cNvCxnSpPr>
            <a:cxnSpLocks noChangeShapeType="1"/>
          </p:cNvCxnSpPr>
          <p:nvPr/>
        </p:nvCxnSpPr>
        <p:spPr bwMode="auto">
          <a:xfrm>
            <a:off x="3494850" y="1844824"/>
            <a:ext cx="0" cy="200342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053" name="Arc 5"/>
          <p:cNvSpPr>
            <a:spLocks/>
          </p:cNvSpPr>
          <p:nvPr/>
        </p:nvSpPr>
        <p:spPr bwMode="auto">
          <a:xfrm rot="16200000">
            <a:off x="3642883" y="1344365"/>
            <a:ext cx="350520" cy="645952"/>
          </a:xfrm>
          <a:custGeom>
            <a:avLst/>
            <a:gdLst>
              <a:gd name="G0" fmla="+- 1681 0 0"/>
              <a:gd name="G1" fmla="+- 21600 0 0"/>
              <a:gd name="G2" fmla="+- 21600 0 0"/>
              <a:gd name="T0" fmla="*/ 0 w 23281"/>
              <a:gd name="T1" fmla="*/ 65 h 43200"/>
              <a:gd name="T2" fmla="*/ 143 w 23281"/>
              <a:gd name="T3" fmla="*/ 43145 h 43200"/>
              <a:gd name="T4" fmla="*/ 1681 w 23281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81" h="43200" fill="none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</a:path>
              <a:path w="23281" h="43200" stroke="0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  <a:lnTo>
                  <a:pt x="1681" y="21600"/>
                </a:lnTo>
                <a:close/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054" name="AutoShape 6"/>
          <p:cNvCxnSpPr>
            <a:cxnSpLocks noChangeShapeType="1"/>
          </p:cNvCxnSpPr>
          <p:nvPr/>
        </p:nvCxnSpPr>
        <p:spPr bwMode="auto">
          <a:xfrm>
            <a:off x="4140802" y="1844824"/>
            <a:ext cx="0" cy="167259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055" name="Arc 7"/>
          <p:cNvSpPr>
            <a:spLocks/>
          </p:cNvSpPr>
          <p:nvPr/>
        </p:nvSpPr>
        <p:spPr bwMode="auto">
          <a:xfrm rot="5400000">
            <a:off x="4290106" y="3369380"/>
            <a:ext cx="350520" cy="645952"/>
          </a:xfrm>
          <a:custGeom>
            <a:avLst/>
            <a:gdLst>
              <a:gd name="G0" fmla="+- 1681 0 0"/>
              <a:gd name="G1" fmla="+- 21600 0 0"/>
              <a:gd name="G2" fmla="+- 21600 0 0"/>
              <a:gd name="T0" fmla="*/ 0 w 23281"/>
              <a:gd name="T1" fmla="*/ 65 h 43200"/>
              <a:gd name="T2" fmla="*/ 143 w 23281"/>
              <a:gd name="T3" fmla="*/ 43145 h 43200"/>
              <a:gd name="T4" fmla="*/ 1681 w 23281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81" h="43200" fill="none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</a:path>
              <a:path w="23281" h="43200" stroke="0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  <a:lnTo>
                  <a:pt x="1681" y="21600"/>
                </a:lnTo>
                <a:close/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6" name="Arc 8"/>
          <p:cNvSpPr>
            <a:spLocks/>
          </p:cNvSpPr>
          <p:nvPr/>
        </p:nvSpPr>
        <p:spPr bwMode="auto">
          <a:xfrm rot="16200000">
            <a:off x="4936058" y="1344365"/>
            <a:ext cx="350520" cy="645952"/>
          </a:xfrm>
          <a:custGeom>
            <a:avLst/>
            <a:gdLst>
              <a:gd name="G0" fmla="+- 1681 0 0"/>
              <a:gd name="G1" fmla="+- 21600 0 0"/>
              <a:gd name="G2" fmla="+- 21600 0 0"/>
              <a:gd name="T0" fmla="*/ 0 w 23281"/>
              <a:gd name="T1" fmla="*/ 65 h 43200"/>
              <a:gd name="T2" fmla="*/ 143 w 23281"/>
              <a:gd name="T3" fmla="*/ 43145 h 43200"/>
              <a:gd name="T4" fmla="*/ 1681 w 23281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81" h="43200" fill="none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</a:path>
              <a:path w="23281" h="43200" stroke="0" extrusionOk="0">
                <a:moveTo>
                  <a:pt x="0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cubicBezTo>
                  <a:pt x="23281" y="33529"/>
                  <a:pt x="13610" y="43200"/>
                  <a:pt x="1681" y="43200"/>
                </a:cubicBezTo>
                <a:cubicBezTo>
                  <a:pt x="1167" y="43200"/>
                  <a:pt x="654" y="43181"/>
                  <a:pt x="142" y="43145"/>
                </a:cubicBezTo>
                <a:lnTo>
                  <a:pt x="1681" y="21600"/>
                </a:lnTo>
                <a:close/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057" name="AutoShape 9"/>
          <p:cNvCxnSpPr>
            <a:cxnSpLocks noChangeShapeType="1"/>
          </p:cNvCxnSpPr>
          <p:nvPr/>
        </p:nvCxnSpPr>
        <p:spPr bwMode="auto">
          <a:xfrm>
            <a:off x="4788024" y="1844824"/>
            <a:ext cx="0" cy="167259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8" name="AutoShape 10"/>
          <p:cNvCxnSpPr>
            <a:cxnSpLocks noChangeShapeType="1"/>
          </p:cNvCxnSpPr>
          <p:nvPr/>
        </p:nvCxnSpPr>
        <p:spPr bwMode="auto">
          <a:xfrm>
            <a:off x="5433977" y="1844824"/>
            <a:ext cx="0" cy="175831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059" name="AutoShape 11"/>
          <p:cNvSpPr>
            <a:spLocks noChangeArrowheads="1"/>
          </p:cNvSpPr>
          <p:nvPr/>
        </p:nvSpPr>
        <p:spPr bwMode="auto">
          <a:xfrm rot="10291607">
            <a:off x="5128467" y="3228489"/>
            <a:ext cx="612924" cy="639445"/>
          </a:xfrm>
          <a:custGeom>
            <a:avLst/>
            <a:gdLst>
              <a:gd name="G0" fmla="+- 52914 0 0"/>
              <a:gd name="G1" fmla="+- 7424833 0 0"/>
              <a:gd name="G2" fmla="+- 52914 0 7424833"/>
              <a:gd name="G3" fmla="+- 10800 0 0"/>
              <a:gd name="G4" fmla="+- 0 0 5291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444 0 0"/>
              <a:gd name="G9" fmla="+- 0 0 7424833"/>
              <a:gd name="G10" fmla="+- 8444 0 2700"/>
              <a:gd name="G11" fmla="cos G10 52914"/>
              <a:gd name="G12" fmla="sin G10 52914"/>
              <a:gd name="G13" fmla="cos 13500 52914"/>
              <a:gd name="G14" fmla="sin 13500 52914"/>
              <a:gd name="G15" fmla="+- G11 10800 0"/>
              <a:gd name="G16" fmla="+- G12 10800 0"/>
              <a:gd name="G17" fmla="+- G13 10800 0"/>
              <a:gd name="G18" fmla="+- G14 10800 0"/>
              <a:gd name="G19" fmla="*/ 8444 1 2"/>
              <a:gd name="G20" fmla="+- G19 5400 0"/>
              <a:gd name="G21" fmla="cos G20 52914"/>
              <a:gd name="G22" fmla="sin G20 52914"/>
              <a:gd name="G23" fmla="+- G21 10800 0"/>
              <a:gd name="G24" fmla="+- G12 G23 G22"/>
              <a:gd name="G25" fmla="+- G22 G23 G11"/>
              <a:gd name="G26" fmla="cos 10800 52914"/>
              <a:gd name="G27" fmla="sin 10800 52914"/>
              <a:gd name="G28" fmla="cos 8444 52914"/>
              <a:gd name="G29" fmla="sin 8444 5291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7424833"/>
              <a:gd name="G36" fmla="sin G34 7424833"/>
              <a:gd name="G37" fmla="+/ 7424833 5291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444 G39"/>
              <a:gd name="G43" fmla="sin 844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4925 w 21600"/>
              <a:gd name="T5" fmla="*/ 1737 h 21600"/>
              <a:gd name="T6" fmla="*/ 6994 w 21600"/>
              <a:gd name="T7" fmla="*/ 19637 h 21600"/>
              <a:gd name="T8" fmla="*/ 6207 w 21600"/>
              <a:gd name="T9" fmla="*/ 3714 h 21600"/>
              <a:gd name="T10" fmla="*/ 24298 w 21600"/>
              <a:gd name="T11" fmla="*/ 10990 h 21600"/>
              <a:gd name="T12" fmla="*/ 20366 w 21600"/>
              <a:gd name="T13" fmla="*/ 14813 h 21600"/>
              <a:gd name="T14" fmla="*/ 16543 w 21600"/>
              <a:gd name="T15" fmla="*/ 1088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243" y="10918"/>
                </a:moveTo>
                <a:cubicBezTo>
                  <a:pt x="19243" y="10879"/>
                  <a:pt x="19244" y="10839"/>
                  <a:pt x="19244" y="10800"/>
                </a:cubicBezTo>
                <a:cubicBezTo>
                  <a:pt x="19244" y="6136"/>
                  <a:pt x="15463" y="2356"/>
                  <a:pt x="10800" y="2356"/>
                </a:cubicBezTo>
                <a:cubicBezTo>
                  <a:pt x="6136" y="2356"/>
                  <a:pt x="2356" y="6136"/>
                  <a:pt x="2356" y="10800"/>
                </a:cubicBezTo>
                <a:cubicBezTo>
                  <a:pt x="2355" y="14172"/>
                  <a:pt x="4363" y="17221"/>
                  <a:pt x="7460" y="18555"/>
                </a:cubicBezTo>
                <a:lnTo>
                  <a:pt x="6529" y="20719"/>
                </a:lnTo>
                <a:cubicBezTo>
                  <a:pt x="2567" y="19013"/>
                  <a:pt x="0" y="15113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850"/>
                  <a:pt x="21599" y="10901"/>
                  <a:pt x="21598" y="10952"/>
                </a:cubicBezTo>
                <a:lnTo>
                  <a:pt x="24298" y="10990"/>
                </a:lnTo>
                <a:lnTo>
                  <a:pt x="20366" y="14813"/>
                </a:lnTo>
                <a:lnTo>
                  <a:pt x="16543" y="10880"/>
                </a:lnTo>
                <a:lnTo>
                  <a:pt x="19243" y="10918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060" name="AutoShape 12"/>
          <p:cNvCxnSpPr>
            <a:cxnSpLocks noChangeShapeType="1"/>
          </p:cNvCxnSpPr>
          <p:nvPr/>
        </p:nvCxnSpPr>
        <p:spPr bwMode="auto">
          <a:xfrm>
            <a:off x="6156176" y="1340768"/>
            <a:ext cx="5081" cy="277939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061" name="AutoShape 13"/>
          <p:cNvCxnSpPr>
            <a:cxnSpLocks noChangeShapeType="1"/>
          </p:cNvCxnSpPr>
          <p:nvPr/>
        </p:nvCxnSpPr>
        <p:spPr bwMode="auto">
          <a:xfrm>
            <a:off x="3059832" y="4365104"/>
            <a:ext cx="2864547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300192" y="2564904"/>
            <a:ext cx="491610" cy="333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4m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211960" y="4437112"/>
            <a:ext cx="491610" cy="333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4m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44016" y="404664"/>
            <a:ext cx="9540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500" b="1" i="1" u="sng" dirty="0" smtClean="0">
                <a:solidFill>
                  <a:srgbClr val="92D050"/>
                </a:solidFill>
                <a:latin typeface="Papyrus" pitchFamily="66" charset="0"/>
              </a:rPr>
              <a:t>E. Balayage autonome d’un parcours connu:</a:t>
            </a:r>
          </a:p>
        </p:txBody>
      </p:sp>
      <p:grpSp>
        <p:nvGrpSpPr>
          <p:cNvPr id="2" name="Groupe 16"/>
          <p:cNvGrpSpPr/>
          <p:nvPr/>
        </p:nvGrpSpPr>
        <p:grpSpPr>
          <a:xfrm>
            <a:off x="539552" y="4869160"/>
            <a:ext cx="4248474" cy="523220"/>
            <a:chOff x="1090357" y="2143116"/>
            <a:chExt cx="2994968" cy="523220"/>
          </a:xfrm>
        </p:grpSpPr>
        <p:sp>
          <p:nvSpPr>
            <p:cNvPr id="18" name="ZoneTexte 17"/>
            <p:cNvSpPr txBox="1"/>
            <p:nvPr/>
          </p:nvSpPr>
          <p:spPr>
            <a:xfrm>
              <a:off x="1309069" y="2143116"/>
              <a:ext cx="2776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3 fonctions nécessaires</a:t>
              </a:r>
              <a:endParaRPr lang="fr-FR" sz="28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19" name="Flèche droite 18"/>
            <p:cNvSpPr/>
            <p:nvPr/>
          </p:nvSpPr>
          <p:spPr>
            <a:xfrm>
              <a:off x="1090357" y="2287132"/>
              <a:ext cx="266931" cy="213744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30"/>
          <p:cNvGrpSpPr/>
          <p:nvPr/>
        </p:nvGrpSpPr>
        <p:grpSpPr>
          <a:xfrm>
            <a:off x="-3348880" y="5373216"/>
            <a:ext cx="3168352" cy="400110"/>
            <a:chOff x="971600" y="4581128"/>
            <a:chExt cx="3168352" cy="400110"/>
          </a:xfrm>
        </p:grpSpPr>
        <p:sp>
          <p:nvSpPr>
            <p:cNvPr id="21" name="ZoneTexte 20"/>
            <p:cNvSpPr txBox="1"/>
            <p:nvPr/>
          </p:nvSpPr>
          <p:spPr>
            <a:xfrm>
              <a:off x="1259632" y="4581128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0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Ligne droite</a:t>
              </a:r>
              <a:endParaRPr lang="fr-FR" sz="20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971600" y="4653136"/>
              <a:ext cx="36004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0"/>
          <p:cNvGrpSpPr/>
          <p:nvPr/>
        </p:nvGrpSpPr>
        <p:grpSpPr>
          <a:xfrm>
            <a:off x="-3348880" y="5795972"/>
            <a:ext cx="3168352" cy="400110"/>
            <a:chOff x="971600" y="4581128"/>
            <a:chExt cx="3168352" cy="400110"/>
          </a:xfrm>
        </p:grpSpPr>
        <p:sp>
          <p:nvSpPr>
            <p:cNvPr id="24" name="ZoneTexte 23"/>
            <p:cNvSpPr txBox="1"/>
            <p:nvPr/>
          </p:nvSpPr>
          <p:spPr>
            <a:xfrm>
              <a:off x="1259632" y="4581128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0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</a:rPr>
                <a:t>Virage 180 droite</a:t>
              </a:r>
              <a:endParaRPr lang="fr-FR" sz="20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</a:endParaRP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971600" y="4653136"/>
              <a:ext cx="36004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30"/>
          <p:cNvGrpSpPr/>
          <p:nvPr/>
        </p:nvGrpSpPr>
        <p:grpSpPr>
          <a:xfrm>
            <a:off x="-3348880" y="6228020"/>
            <a:ext cx="3168352" cy="400110"/>
            <a:chOff x="971600" y="4581128"/>
            <a:chExt cx="3168352" cy="400110"/>
          </a:xfrm>
        </p:grpSpPr>
        <p:sp>
          <p:nvSpPr>
            <p:cNvPr id="27" name="ZoneTexte 26"/>
            <p:cNvSpPr txBox="1"/>
            <p:nvPr/>
          </p:nvSpPr>
          <p:spPr>
            <a:xfrm>
              <a:off x="1259632" y="4581128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  <a:r>
                <a:rPr lang="fr-FR" sz="2000" b="1" dirty="0" smtClean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  <a:cs typeface="Arial" pitchFamily="34" charset="0"/>
                </a:rPr>
                <a:t>Virage 180 gauche</a:t>
              </a:r>
              <a:endParaRPr lang="fr-FR" sz="2000" b="1" dirty="0">
                <a:solidFill>
                  <a:schemeClr val="accent4">
                    <a:lumMod val="75000"/>
                  </a:schemeClr>
                </a:solidFill>
                <a:latin typeface="Papyrus" pitchFamily="66" charset="0"/>
                <a:cs typeface="Arial" pitchFamily="34" charset="0"/>
              </a:endParaRPr>
            </a:p>
          </p:txBody>
        </p:sp>
        <p:sp>
          <p:nvSpPr>
            <p:cNvPr id="28" name="Flèche droite 27"/>
            <p:cNvSpPr/>
            <p:nvPr/>
          </p:nvSpPr>
          <p:spPr>
            <a:xfrm>
              <a:off x="971600" y="4653136"/>
              <a:ext cx="36004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4355976" y="5733256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fr-FR" sz="2800" dirty="0" smtClean="0">
                <a:solidFill>
                  <a:srgbClr val="FF0000"/>
                </a:solidFill>
                <a:latin typeface="Papyrus" pitchFamily="66" charset="0"/>
              </a:rPr>
              <a:t>      </a:t>
            </a:r>
            <a:r>
              <a:rPr lang="fr-FR" dirty="0" smtClean="0">
                <a:solidFill>
                  <a:srgbClr val="FF0000"/>
                </a:solidFill>
                <a:latin typeface="Papyrus" pitchFamily="66" charset="0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Papyrus" pitchFamily="66" charset="0"/>
              </a:rPr>
              <a:t>Orientation au Sud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48837 0.0046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48837 0.0046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48837 0.0046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  <p:bldP spid="2053" grpId="0" animBg="1"/>
      <p:bldP spid="2055" grpId="0" animBg="1"/>
      <p:bldP spid="2056" grpId="0" animBg="1"/>
      <p:bldP spid="2059" grpId="0" animBg="1"/>
      <p:bldP spid="2062" grpId="0" animBg="1"/>
      <p:bldP spid="2063" grpId="0" animBg="1"/>
      <p:bldP spid="16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3313455" y="1196752"/>
            <a:ext cx="895350" cy="33335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Début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2953410" y="2130137"/>
            <a:ext cx="1571625" cy="390498"/>
          </a:xfrm>
          <a:prstGeom prst="parallelogram">
            <a:avLst>
              <a:gd name="adj" fmla="val 57459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Lire codeur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2771800" y="2893988"/>
            <a:ext cx="2016125" cy="895287"/>
          </a:xfrm>
          <a:prstGeom prst="diamond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Si codeur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&lt;distance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3067710" y="4406453"/>
            <a:ext cx="1428750" cy="50479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Arrêt des moteurs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5239410" y="3082570"/>
            <a:ext cx="1428750" cy="50479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Commande des moteurs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>
            <a:off x="3343935" y="5398888"/>
            <a:ext cx="895350" cy="33335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96" name="AutoShape 24"/>
          <p:cNvCxnSpPr>
            <a:cxnSpLocks noChangeShapeType="1"/>
          </p:cNvCxnSpPr>
          <p:nvPr/>
        </p:nvCxnSpPr>
        <p:spPr bwMode="auto">
          <a:xfrm>
            <a:off x="3772560" y="1530104"/>
            <a:ext cx="635" cy="600033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97" name="AutoShape 25"/>
          <p:cNvCxnSpPr>
            <a:cxnSpLocks noChangeShapeType="1"/>
          </p:cNvCxnSpPr>
          <p:nvPr/>
        </p:nvCxnSpPr>
        <p:spPr bwMode="auto">
          <a:xfrm>
            <a:off x="3782085" y="2520634"/>
            <a:ext cx="635" cy="371449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98" name="AutoShape 26"/>
          <p:cNvCxnSpPr>
            <a:cxnSpLocks noChangeShapeType="1"/>
          </p:cNvCxnSpPr>
          <p:nvPr/>
        </p:nvCxnSpPr>
        <p:spPr bwMode="auto">
          <a:xfrm>
            <a:off x="4725060" y="3339727"/>
            <a:ext cx="514350" cy="63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99" name="AutoShape 27"/>
          <p:cNvCxnSpPr>
            <a:cxnSpLocks noChangeShapeType="1"/>
          </p:cNvCxnSpPr>
          <p:nvPr/>
        </p:nvCxnSpPr>
        <p:spPr bwMode="auto">
          <a:xfrm flipH="1">
            <a:off x="3782085" y="3787371"/>
            <a:ext cx="635" cy="619082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100" name="AutoShape 28"/>
          <p:cNvCxnSpPr>
            <a:cxnSpLocks noChangeShapeType="1"/>
          </p:cNvCxnSpPr>
          <p:nvPr/>
        </p:nvCxnSpPr>
        <p:spPr bwMode="auto">
          <a:xfrm>
            <a:off x="5962040" y="1883139"/>
            <a:ext cx="1270" cy="1199431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101" name="AutoShape 29"/>
          <p:cNvCxnSpPr>
            <a:cxnSpLocks noChangeShapeType="1"/>
          </p:cNvCxnSpPr>
          <p:nvPr/>
        </p:nvCxnSpPr>
        <p:spPr bwMode="auto">
          <a:xfrm flipH="1">
            <a:off x="3782085" y="4911242"/>
            <a:ext cx="635" cy="485741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102" name="AutoShape 30"/>
          <p:cNvCxnSpPr>
            <a:cxnSpLocks noChangeShapeType="1"/>
          </p:cNvCxnSpPr>
          <p:nvPr/>
        </p:nvCxnSpPr>
        <p:spPr bwMode="auto">
          <a:xfrm flipH="1">
            <a:off x="3563010" y="4054687"/>
            <a:ext cx="457200" cy="635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103" name="AutoShape 31"/>
          <p:cNvCxnSpPr>
            <a:cxnSpLocks noChangeShapeType="1"/>
          </p:cNvCxnSpPr>
          <p:nvPr/>
        </p:nvCxnSpPr>
        <p:spPr bwMode="auto">
          <a:xfrm flipH="1">
            <a:off x="3770655" y="1883139"/>
            <a:ext cx="2192655" cy="63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32" name="ZoneTexte 31"/>
          <p:cNvSpPr txBox="1"/>
          <p:nvPr/>
        </p:nvSpPr>
        <p:spPr>
          <a:xfrm>
            <a:off x="1259632" y="334397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Structure de programmation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 animBg="1"/>
      <p:bldP spid="3091" grpId="0" animBg="1"/>
      <p:bldP spid="3092" grpId="0" animBg="1"/>
      <p:bldP spid="3093" grpId="0" animBg="1"/>
      <p:bldP spid="3094" grpId="0" animBg="1"/>
      <p:bldP spid="3095" grpId="0" animBg="1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éplacement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7775848" y="50131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Papyrus" pitchFamily="66" charset="0"/>
              </a:rPr>
              <a:t>OUEST</a:t>
            </a:r>
            <a:endParaRPr lang="fr-FR" b="1" dirty="0">
              <a:latin typeface="Papyrus" pitchFamily="66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619672" y="476672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pyrus" pitchFamily="66" charset="0"/>
                <a:ea typeface="+mj-ea"/>
                <a:cs typeface="+mj-cs"/>
              </a:rPr>
              <a:t>Orientation du panneau solaire</a:t>
            </a:r>
            <a:endParaRPr kumimoji="0" lang="fr-FR" sz="3600" b="1" i="1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pyrus" pitchFamily="66" charset="0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77072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355976" y="18448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Papyrus" pitchFamily="66" charset="0"/>
              </a:rPr>
              <a:t>SUD</a:t>
            </a:r>
            <a:endParaRPr lang="fr-FR" b="1" dirty="0">
              <a:latin typeface="Papyru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9512" y="50131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Papyrus" pitchFamily="66" charset="0"/>
              </a:rPr>
              <a:t>EST</a:t>
            </a:r>
            <a:endParaRPr lang="fr-FR" b="1" dirty="0">
              <a:latin typeface="Papyrus" pitchFamily="66" charset="0"/>
            </a:endParaRPr>
          </a:p>
        </p:txBody>
      </p:sp>
      <p:sp>
        <p:nvSpPr>
          <p:cNvPr id="8" name="Soleil 7"/>
          <p:cNvSpPr/>
          <p:nvPr/>
        </p:nvSpPr>
        <p:spPr>
          <a:xfrm>
            <a:off x="1187624" y="4797152"/>
            <a:ext cx="864096" cy="792088"/>
          </a:xfrm>
          <a:prstGeom prst="sun">
            <a:avLst/>
          </a:prstGeom>
          <a:solidFill>
            <a:schemeClr val="accent3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rayée 8"/>
          <p:cNvSpPr/>
          <p:nvPr/>
        </p:nvSpPr>
        <p:spPr>
          <a:xfrm>
            <a:off x="2267744" y="5085184"/>
            <a:ext cx="576064" cy="144016"/>
          </a:xfrm>
          <a:prstGeom prst="stripedRightArrow">
            <a:avLst/>
          </a:prstGeom>
          <a:solidFill>
            <a:schemeClr val="accent3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rayée 9"/>
          <p:cNvSpPr/>
          <p:nvPr/>
        </p:nvSpPr>
        <p:spPr>
          <a:xfrm rot="-10800000">
            <a:off x="6372200" y="5085184"/>
            <a:ext cx="576064" cy="144016"/>
          </a:xfrm>
          <a:prstGeom prst="stripedRightArrow">
            <a:avLst/>
          </a:prstGeom>
          <a:solidFill>
            <a:schemeClr val="accent3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rayée 11"/>
          <p:cNvSpPr/>
          <p:nvPr/>
        </p:nvSpPr>
        <p:spPr>
          <a:xfrm rot="5400000">
            <a:off x="4391980" y="3176972"/>
            <a:ext cx="792088" cy="576064"/>
          </a:xfrm>
          <a:prstGeom prst="stripedRightArrow">
            <a:avLst/>
          </a:prstGeom>
          <a:solidFill>
            <a:schemeClr val="accent3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0024 C -0.00104 -0.02477 -0.00191 -0.04885 0.00018 -0.07199 C 0.00226 -0.09537 0.00695 -0.11598 0.01302 -0.14051 C 0.0191 -0.16482 0.02952 -0.2007 0.03646 -0.21899 C 0.04323 -0.23727 0.04601 -0.23866 0.054 -0.2507 C 0.06198 -0.2625 0.07466 -0.2801 0.08438 -0.29074 C 0.0941 -0.30116 0.10209 -0.30695 0.1125 -0.31389 C 0.12275 -0.32084 0.13611 -0.32709 0.14636 -0.33218 C 0.15677 -0.33727 0.16389 -0.33982 0.17448 -0.34399 C 0.18507 -0.34815 0.19896 -0.35324 0.20955 -0.35741 C 0.22014 -0.36112 0.22709 -0.36366 0.23768 -0.36713 C 0.24809 -0.37107 0.26111 -0.37593 0.27275 -0.37894 C 0.28438 -0.38195 0.29549 -0.38311 0.30782 -0.38565 C 0.32014 -0.38797 0.33316 -0.39121 0.34653 -0.39375 " pathEditMode="relative" rAng="0" ptsTypes="aaaaaaaaaaaa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53 -0.39375 C 0.36077 -0.3949 0.37518 -0.3956 0.38976 -0.39537 C 0.40452 -0.3949 0.41736 -0.3949 0.43473 -0.39074 C 0.45191 -0.38657 0.47709 -0.37685 0.49393 -0.36921 C 0.51077 -0.36157 0.52275 -0.35439 0.53577 -0.34467 C 0.54896 -0.33518 0.56042 -0.32338 0.57188 -0.31088 C 0.58316 -0.29861 0.5941 -0.28611 0.60365 -0.27129 C 0.6132 -0.25648 0.62049 -0.24444 0.62813 -0.22245 C 0.63559 -0.20023 0.64514 -0.15995 0.64983 -0.13819 C 0.65434 -0.11666 0.654 -0.10509 0.65573 -0.09236 C 0.6573 -0.07963 0.65903 -0.0743 0.6599 -0.0618 C 0.66077 -0.04907 0.66111 -0.02338 0.66146 -0.0155 " pathEditMode="relative" rAng="0" ptsTypes="aaaaaaaaaa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10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 260" descr="img1_17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060848"/>
            <a:ext cx="19552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267744" y="1844824"/>
            <a:ext cx="29523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latin typeface="Papyrus" pitchFamily="66" charset="0"/>
              </a:rPr>
              <a:t>Précaution d’emploie :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éloigner des éléments produisant un champ magnétique</a:t>
            </a:r>
          </a:p>
          <a:p>
            <a:pPr>
              <a:buFontTx/>
              <a:buChar char="-"/>
            </a:pPr>
            <a:r>
              <a:rPr lang="fr-FR" sz="2200" dirty="0">
                <a:latin typeface="Papyrus" pitchFamily="66" charset="0"/>
              </a:rPr>
              <a:t> </a:t>
            </a:r>
            <a:r>
              <a:rPr lang="fr-FR" sz="2200" dirty="0" smtClean="0">
                <a:latin typeface="Papyrus" pitchFamily="66" charset="0"/>
              </a:rPr>
              <a:t>placer à l’horizontal</a:t>
            </a:r>
          </a:p>
          <a:p>
            <a:endParaRPr lang="fr-FR" sz="2200" dirty="0">
              <a:latin typeface="Papyrus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39752" y="4581128"/>
            <a:ext cx="568863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latin typeface="Papyrus" pitchFamily="66" charset="0"/>
              </a:rPr>
              <a:t>Trame de communication  via bus </a:t>
            </a:r>
            <a:r>
              <a:rPr lang="fr-FR" sz="2200" b="1" dirty="0" err="1" smtClean="0">
                <a:latin typeface="Papyrus" pitchFamily="66" charset="0"/>
              </a:rPr>
              <a:t>i²c</a:t>
            </a:r>
            <a:r>
              <a:rPr lang="fr-FR" sz="2200" b="1" dirty="0" smtClean="0">
                <a:latin typeface="Papyrus" pitchFamily="66" charset="0"/>
              </a:rPr>
              <a:t> :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un octet adresse de la boussole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un octet de commande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entre 0 et 2 octets d’information</a:t>
            </a:r>
          </a:p>
          <a:p>
            <a:endParaRPr lang="fr-FR" sz="2200" dirty="0">
              <a:latin typeface="Papyrus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63688" y="1340768"/>
            <a:ext cx="4320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accent1"/>
                </a:solidFill>
                <a:latin typeface="Papyrus" pitchFamily="66" charset="0"/>
              </a:rPr>
              <a:t>Boussole Honeywell HMC6352</a:t>
            </a:r>
            <a:endParaRPr lang="fr-FR" sz="2200" b="1" dirty="0">
              <a:solidFill>
                <a:schemeClr val="accent1"/>
              </a:solidFill>
              <a:latin typeface="Papyrus" pitchFamily="66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619672" y="332656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pyrus" pitchFamily="66" charset="0"/>
                <a:ea typeface="+mj-ea"/>
                <a:cs typeface="+mj-cs"/>
              </a:rPr>
              <a:t>Orientation du panneau solaire</a:t>
            </a:r>
            <a:endParaRPr kumimoji="0" lang="fr-FR" sz="3600" b="1" i="1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pyru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3"/>
          <p:cNvSpPr>
            <a:spLocks noChangeArrowheads="1"/>
          </p:cNvSpPr>
          <p:nvPr/>
        </p:nvSpPr>
        <p:spPr bwMode="auto">
          <a:xfrm>
            <a:off x="3250704" y="2041376"/>
            <a:ext cx="3913584" cy="3979912"/>
          </a:xfrm>
          <a:custGeom>
            <a:avLst/>
            <a:gdLst>
              <a:gd name="G0" fmla="+- 9129 0 0"/>
              <a:gd name="G1" fmla="+- 10162 0 0"/>
              <a:gd name="G2" fmla="+- 2550 0 0"/>
              <a:gd name="G3" fmla="+- 21600 0 9129"/>
              <a:gd name="G4" fmla="+- 21600 0 10162"/>
              <a:gd name="G5" fmla="+- 21600 0 2550"/>
              <a:gd name="G6" fmla="+- 9129 0 10800"/>
              <a:gd name="G7" fmla="+- 10162 0 10800"/>
              <a:gd name="G8" fmla="*/ G7 255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9129" y="2550"/>
                </a:lnTo>
                <a:lnTo>
                  <a:pt x="10162" y="2550"/>
                </a:lnTo>
                <a:lnTo>
                  <a:pt x="10162" y="10162"/>
                </a:lnTo>
                <a:lnTo>
                  <a:pt x="2550" y="10162"/>
                </a:lnTo>
                <a:lnTo>
                  <a:pt x="2550" y="9129"/>
                </a:lnTo>
                <a:lnTo>
                  <a:pt x="0" y="10800"/>
                </a:lnTo>
                <a:lnTo>
                  <a:pt x="2550" y="12471"/>
                </a:lnTo>
                <a:lnTo>
                  <a:pt x="2550" y="11438"/>
                </a:lnTo>
                <a:lnTo>
                  <a:pt x="10162" y="11438"/>
                </a:lnTo>
                <a:lnTo>
                  <a:pt x="10162" y="19050"/>
                </a:lnTo>
                <a:lnTo>
                  <a:pt x="9129" y="19050"/>
                </a:lnTo>
                <a:lnTo>
                  <a:pt x="10800" y="21600"/>
                </a:lnTo>
                <a:lnTo>
                  <a:pt x="12471" y="19050"/>
                </a:lnTo>
                <a:lnTo>
                  <a:pt x="11438" y="19050"/>
                </a:lnTo>
                <a:lnTo>
                  <a:pt x="11438" y="11438"/>
                </a:lnTo>
                <a:lnTo>
                  <a:pt x="19050" y="11438"/>
                </a:lnTo>
                <a:lnTo>
                  <a:pt x="19050" y="12471"/>
                </a:lnTo>
                <a:lnTo>
                  <a:pt x="21600" y="10800"/>
                </a:lnTo>
                <a:lnTo>
                  <a:pt x="19050" y="9129"/>
                </a:lnTo>
                <a:lnTo>
                  <a:pt x="19050" y="10162"/>
                </a:lnTo>
                <a:lnTo>
                  <a:pt x="11438" y="10162"/>
                </a:lnTo>
                <a:lnTo>
                  <a:pt x="11438" y="2550"/>
                </a:lnTo>
                <a:lnTo>
                  <a:pt x="12471" y="255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Oval 34"/>
          <p:cNvSpPr>
            <a:spLocks noChangeArrowheads="1"/>
          </p:cNvSpPr>
          <p:nvPr/>
        </p:nvSpPr>
        <p:spPr bwMode="auto">
          <a:xfrm>
            <a:off x="3779912" y="2564904"/>
            <a:ext cx="2869962" cy="29186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644008" y="1340768"/>
            <a:ext cx="1152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2"/>
                </a:solidFill>
                <a:latin typeface="Papyrus" pitchFamily="66" charset="0"/>
              </a:rPr>
              <a:t>NORD</a:t>
            </a:r>
          </a:p>
          <a:p>
            <a:pPr algn="ctr"/>
            <a:r>
              <a:rPr lang="fr-FR" sz="1600" dirty="0" smtClean="0">
                <a:solidFill>
                  <a:schemeClr val="tx2"/>
                </a:solidFill>
                <a:latin typeface="Papyrus" pitchFamily="66" charset="0"/>
              </a:rPr>
              <a:t>0</a:t>
            </a:r>
            <a:endParaRPr lang="fr-FR" sz="1600" dirty="0">
              <a:solidFill>
                <a:schemeClr val="tx2"/>
              </a:solidFill>
              <a:latin typeface="Papyrus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44008" y="6093296"/>
            <a:ext cx="1152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2"/>
                </a:solidFill>
                <a:latin typeface="Papyrus" pitchFamily="66" charset="0"/>
              </a:rPr>
              <a:t>SUD</a:t>
            </a:r>
          </a:p>
          <a:p>
            <a:pPr algn="ctr"/>
            <a:r>
              <a:rPr lang="fr-FR" sz="1600" dirty="0" smtClean="0">
                <a:solidFill>
                  <a:schemeClr val="tx2"/>
                </a:solidFill>
                <a:latin typeface="Papyrus" pitchFamily="66" charset="0"/>
              </a:rPr>
              <a:t>1800</a:t>
            </a:r>
            <a:endParaRPr lang="fr-FR" sz="1600" dirty="0">
              <a:solidFill>
                <a:schemeClr val="tx2"/>
              </a:solidFill>
              <a:latin typeface="Papyru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236296" y="3861048"/>
            <a:ext cx="11521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2"/>
                </a:solidFill>
                <a:latin typeface="Papyrus" pitchFamily="66" charset="0"/>
              </a:rPr>
              <a:t>EST</a:t>
            </a:r>
          </a:p>
          <a:p>
            <a:pPr algn="ctr"/>
            <a:r>
              <a:rPr lang="fr-FR" sz="1600" dirty="0" smtClean="0">
                <a:solidFill>
                  <a:schemeClr val="tx2"/>
                </a:solidFill>
                <a:latin typeface="Papyrus" pitchFamily="66" charset="0"/>
              </a:rPr>
              <a:t>900</a:t>
            </a:r>
            <a:endParaRPr lang="fr-FR" sz="1600" dirty="0">
              <a:solidFill>
                <a:schemeClr val="tx2"/>
              </a:solidFill>
              <a:latin typeface="Papyru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63688" y="3861048"/>
            <a:ext cx="14401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2"/>
                </a:solidFill>
                <a:latin typeface="Papyrus" pitchFamily="66" charset="0"/>
              </a:rPr>
              <a:t>OUEST</a:t>
            </a:r>
          </a:p>
          <a:p>
            <a:pPr algn="ctr"/>
            <a:r>
              <a:rPr lang="fr-FR" sz="1600" dirty="0" smtClean="0">
                <a:solidFill>
                  <a:schemeClr val="tx2"/>
                </a:solidFill>
                <a:latin typeface="Papyrus" pitchFamily="66" charset="0"/>
              </a:rPr>
              <a:t>2700</a:t>
            </a:r>
            <a:endParaRPr lang="fr-FR" sz="1600" dirty="0">
              <a:solidFill>
                <a:schemeClr val="tx2"/>
              </a:solidFill>
              <a:latin typeface="Papyrus" pitchFamily="66" charset="0"/>
            </a:endParaRPr>
          </a:p>
        </p:txBody>
      </p:sp>
      <p:cxnSp>
        <p:nvCxnSpPr>
          <p:cNvPr id="18" name="Connecteur droit 17"/>
          <p:cNvCxnSpPr/>
          <p:nvPr/>
        </p:nvCxnSpPr>
        <p:spPr>
          <a:xfrm>
            <a:off x="3995936" y="4005064"/>
            <a:ext cx="24482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>
            <a:off x="3995936" y="4077072"/>
            <a:ext cx="24482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1"/>
          <p:cNvGrpSpPr/>
          <p:nvPr/>
        </p:nvGrpSpPr>
        <p:grpSpPr>
          <a:xfrm rot="-4260000">
            <a:off x="4694121" y="3465430"/>
            <a:ext cx="1152128" cy="1080120"/>
            <a:chOff x="1619671" y="2492896"/>
            <a:chExt cx="1152128" cy="1080120"/>
          </a:xfrm>
        </p:grpSpPr>
        <p:sp>
          <p:nvSpPr>
            <p:cNvPr id="13" name="Pentagone 12"/>
            <p:cNvSpPr/>
            <p:nvPr/>
          </p:nvSpPr>
          <p:spPr>
            <a:xfrm>
              <a:off x="1619671" y="2564904"/>
              <a:ext cx="1152128" cy="936104"/>
            </a:xfrm>
            <a:prstGeom prst="homePlat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91680" y="2492896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691680" y="3501008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4788024" y="39330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Papyrus" pitchFamily="66" charset="0"/>
              </a:rPr>
              <a:t>1350</a:t>
            </a:r>
            <a:endParaRPr lang="fr-FR" dirty="0">
              <a:latin typeface="Papyrus" pitchFamily="66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788024" y="39330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Papyrus" pitchFamily="66" charset="0"/>
              </a:rPr>
              <a:t>112</a:t>
            </a:r>
            <a:endParaRPr lang="fr-FR" dirty="0">
              <a:latin typeface="Papyrus" pitchFamily="66" charset="0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619672" y="404664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pyrus" pitchFamily="66" charset="0"/>
                <a:ea typeface="+mj-ea"/>
                <a:cs typeface="+mj-cs"/>
              </a:rPr>
              <a:t>Orientation du panneau solaire</a:t>
            </a:r>
            <a:endParaRPr kumimoji="0" lang="fr-FR" sz="3600" b="1" i="1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pyru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42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5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3563888" y="1484784"/>
            <a:ext cx="5723732" cy="4680520"/>
            <a:chOff x="1809" y="3224"/>
            <a:chExt cx="10256" cy="7601"/>
          </a:xfrm>
        </p:grpSpPr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2067" y="4627"/>
              <a:ext cx="3226" cy="1169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2196" y="4978"/>
              <a:ext cx="336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AngleEnDegreFoisDix &lt; 1750</a:t>
              </a:r>
              <a:endPara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5557" y="4664"/>
              <a:ext cx="3477" cy="108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5737" y="5024"/>
              <a:ext cx="342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AngleEnDegreFoisDix &gt; 1850</a:t>
              </a:r>
              <a:endPara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7805" y="6381"/>
              <a:ext cx="3810" cy="1312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8002" y="6849"/>
              <a:ext cx="406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2497" y="3280"/>
              <a:ext cx="216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Début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 flipV="1">
              <a:off x="3680" y="3764"/>
              <a:ext cx="1" cy="87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293" y="5122"/>
              <a:ext cx="180" cy="18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 flipH="1">
              <a:off x="5454" y="5212"/>
              <a:ext cx="65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2874" y="6813"/>
              <a:ext cx="1645" cy="680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Rotation sens horaire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9092" y="5122"/>
              <a:ext cx="180" cy="18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rot="60000" flipH="1" flipV="1">
              <a:off x="9687" y="5212"/>
              <a:ext cx="27" cy="117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5900" y="6644"/>
              <a:ext cx="1817" cy="623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Rotation sens anti-horaire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9711" y="7729"/>
              <a:ext cx="1" cy="27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 flipH="1" flipV="1">
              <a:off x="7202" y="9539"/>
              <a:ext cx="2522" cy="1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3546" y="7494"/>
              <a:ext cx="32" cy="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AutoShape 25"/>
            <p:cNvSpPr>
              <a:spLocks noChangeArrowheads="1"/>
            </p:cNvSpPr>
            <p:nvPr/>
          </p:nvSpPr>
          <p:spPr bwMode="auto">
            <a:xfrm>
              <a:off x="1809" y="7904"/>
              <a:ext cx="3484" cy="1284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0" name="Text Box 26"/>
            <p:cNvSpPr txBox="1">
              <a:spLocks noChangeArrowheads="1"/>
            </p:cNvSpPr>
            <p:nvPr/>
          </p:nvSpPr>
          <p:spPr bwMode="auto">
            <a:xfrm>
              <a:off x="1938" y="8369"/>
              <a:ext cx="335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AutoShape 27"/>
            <p:cNvSpPr>
              <a:spLocks noChangeArrowheads="1"/>
            </p:cNvSpPr>
            <p:nvPr/>
          </p:nvSpPr>
          <p:spPr bwMode="auto">
            <a:xfrm>
              <a:off x="5377" y="7904"/>
              <a:ext cx="3657" cy="1167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>
              <a:off x="5551" y="8369"/>
              <a:ext cx="3477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 flipH="1">
              <a:off x="3577" y="9875"/>
              <a:ext cx="6128" cy="1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4" name="AutoShape 30"/>
            <p:cNvSpPr>
              <a:spLocks noChangeArrowheads="1"/>
            </p:cNvSpPr>
            <p:nvPr/>
          </p:nvSpPr>
          <p:spPr bwMode="auto">
            <a:xfrm>
              <a:off x="8925" y="10215"/>
              <a:ext cx="1589" cy="540"/>
            </a:xfrm>
            <a:prstGeom prst="flowChartTermina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>
              <a:off x="9024" y="10285"/>
              <a:ext cx="149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Fin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AutoShape 32"/>
            <p:cNvSpPr>
              <a:spLocks noChangeArrowheads="1"/>
            </p:cNvSpPr>
            <p:nvPr/>
          </p:nvSpPr>
          <p:spPr bwMode="auto">
            <a:xfrm>
              <a:off x="2857" y="3224"/>
              <a:ext cx="1440" cy="540"/>
            </a:xfrm>
            <a:prstGeom prst="flowChartTerminator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57" name="AutoShape 33"/>
          <p:cNvSpPr>
            <a:spLocks noChangeArrowheads="1"/>
          </p:cNvSpPr>
          <p:nvPr/>
        </p:nvSpPr>
        <p:spPr bwMode="auto">
          <a:xfrm>
            <a:off x="251520" y="1340768"/>
            <a:ext cx="3429000" cy="3429000"/>
          </a:xfrm>
          <a:custGeom>
            <a:avLst/>
            <a:gdLst>
              <a:gd name="G0" fmla="+- 9129 0 0"/>
              <a:gd name="G1" fmla="+- 10162 0 0"/>
              <a:gd name="G2" fmla="+- 2550 0 0"/>
              <a:gd name="G3" fmla="+- 21600 0 9129"/>
              <a:gd name="G4" fmla="+- 21600 0 10162"/>
              <a:gd name="G5" fmla="+- 21600 0 2550"/>
              <a:gd name="G6" fmla="+- 9129 0 10800"/>
              <a:gd name="G7" fmla="+- 10162 0 10800"/>
              <a:gd name="G8" fmla="*/ G7 255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9129" y="2550"/>
                </a:lnTo>
                <a:lnTo>
                  <a:pt x="10162" y="2550"/>
                </a:lnTo>
                <a:lnTo>
                  <a:pt x="10162" y="10162"/>
                </a:lnTo>
                <a:lnTo>
                  <a:pt x="2550" y="10162"/>
                </a:lnTo>
                <a:lnTo>
                  <a:pt x="2550" y="9129"/>
                </a:lnTo>
                <a:lnTo>
                  <a:pt x="0" y="10800"/>
                </a:lnTo>
                <a:lnTo>
                  <a:pt x="2550" y="12471"/>
                </a:lnTo>
                <a:lnTo>
                  <a:pt x="2550" y="11438"/>
                </a:lnTo>
                <a:lnTo>
                  <a:pt x="10162" y="11438"/>
                </a:lnTo>
                <a:lnTo>
                  <a:pt x="10162" y="19050"/>
                </a:lnTo>
                <a:lnTo>
                  <a:pt x="9129" y="19050"/>
                </a:lnTo>
                <a:lnTo>
                  <a:pt x="10800" y="21600"/>
                </a:lnTo>
                <a:lnTo>
                  <a:pt x="12471" y="19050"/>
                </a:lnTo>
                <a:lnTo>
                  <a:pt x="11438" y="19050"/>
                </a:lnTo>
                <a:lnTo>
                  <a:pt x="11438" y="11438"/>
                </a:lnTo>
                <a:lnTo>
                  <a:pt x="19050" y="11438"/>
                </a:lnTo>
                <a:lnTo>
                  <a:pt x="19050" y="12471"/>
                </a:lnTo>
                <a:lnTo>
                  <a:pt x="21600" y="10800"/>
                </a:lnTo>
                <a:lnTo>
                  <a:pt x="19050" y="9129"/>
                </a:lnTo>
                <a:lnTo>
                  <a:pt x="19050" y="10162"/>
                </a:lnTo>
                <a:lnTo>
                  <a:pt x="11438" y="10162"/>
                </a:lnTo>
                <a:lnTo>
                  <a:pt x="11438" y="2550"/>
                </a:lnTo>
                <a:lnTo>
                  <a:pt x="12471" y="255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58" name="Oval 34"/>
          <p:cNvSpPr>
            <a:spLocks noChangeArrowheads="1"/>
          </p:cNvSpPr>
          <p:nvPr/>
        </p:nvSpPr>
        <p:spPr bwMode="auto">
          <a:xfrm>
            <a:off x="708720" y="1797968"/>
            <a:ext cx="2514600" cy="2514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 42"/>
          <p:cNvGrpSpPr/>
          <p:nvPr/>
        </p:nvGrpSpPr>
        <p:grpSpPr>
          <a:xfrm rot="-4260000">
            <a:off x="824400" y="4472690"/>
            <a:ext cx="1152128" cy="1080120"/>
            <a:chOff x="1619671" y="2492896"/>
            <a:chExt cx="1152128" cy="1080120"/>
          </a:xfrm>
        </p:grpSpPr>
        <p:sp>
          <p:nvSpPr>
            <p:cNvPr id="40" name="Pentagone 39"/>
            <p:cNvSpPr/>
            <p:nvPr/>
          </p:nvSpPr>
          <p:spPr>
            <a:xfrm>
              <a:off x="1619671" y="2564904"/>
              <a:ext cx="1152128" cy="936104"/>
            </a:xfrm>
            <a:prstGeom prst="homePlat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691680" y="2492896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691680" y="3501008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1475656" y="134076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NORD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547664" y="450912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SUD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131840" y="292494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accent1"/>
                </a:solidFill>
                <a:latin typeface="Papyrus" pitchFamily="66" charset="0"/>
              </a:rPr>
              <a:t>EST</a:t>
            </a:r>
            <a:endParaRPr lang="fr-FR" b="1" dirty="0">
              <a:solidFill>
                <a:schemeClr val="accent1"/>
              </a:solidFill>
              <a:latin typeface="Papyrus" pitchFamily="66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0" y="2924944"/>
            <a:ext cx="140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OUEST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cxnSp>
        <p:nvCxnSpPr>
          <p:cNvPr id="49" name="Connecteur droit 48"/>
          <p:cNvCxnSpPr/>
          <p:nvPr/>
        </p:nvCxnSpPr>
        <p:spPr>
          <a:xfrm rot="5400000">
            <a:off x="792164" y="3096000"/>
            <a:ext cx="234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755576" y="3068960"/>
            <a:ext cx="234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/>
          <p:cNvSpPr/>
          <p:nvPr/>
        </p:nvSpPr>
        <p:spPr>
          <a:xfrm>
            <a:off x="4499992" y="1628800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4499992" y="2780928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4499992" y="3861048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4499992" y="4869160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7956376" y="5877272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5" name="Connecteur droit 64"/>
          <p:cNvCxnSpPr/>
          <p:nvPr/>
        </p:nvCxnSpPr>
        <p:spPr>
          <a:xfrm flipV="1">
            <a:off x="7728886" y="2708742"/>
            <a:ext cx="237702" cy="2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rot="5400000" flipH="1" flipV="1">
            <a:off x="6354028" y="3312072"/>
            <a:ext cx="5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rot="5400000" flipH="1" flipV="1">
            <a:off x="6390224" y="4165272"/>
            <a:ext cx="3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rot="5400000">
            <a:off x="6430609" y="5228224"/>
            <a:ext cx="287984" cy="20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/>
          <p:cNvCxnSpPr/>
          <p:nvPr/>
        </p:nvCxnSpPr>
        <p:spPr>
          <a:xfrm rot="5400000">
            <a:off x="4293028" y="3375044"/>
            <a:ext cx="63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itre 1"/>
          <p:cNvSpPr txBox="1">
            <a:spLocks/>
          </p:cNvSpPr>
          <p:nvPr/>
        </p:nvSpPr>
        <p:spPr>
          <a:xfrm>
            <a:off x="1763688" y="332656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pyrus" pitchFamily="66" charset="0"/>
                <a:ea typeface="+mj-ea"/>
                <a:cs typeface="+mj-cs"/>
              </a:rPr>
              <a:t>Orientation du panneau solaire</a:t>
            </a:r>
            <a:endParaRPr kumimoji="0" lang="fr-FR" sz="3600" b="1" i="1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pyru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04 -0.09467 L 0.08107 -0.315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660000">
                                      <p:cBhvr>
                                        <p:cTn id="4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3563888" y="1412776"/>
            <a:ext cx="5723732" cy="4680520"/>
            <a:chOff x="1809" y="3224"/>
            <a:chExt cx="10256" cy="7601"/>
          </a:xfrm>
        </p:grpSpPr>
        <p:sp>
          <p:nvSpPr>
            <p:cNvPr id="100" name="AutoShape 4"/>
            <p:cNvSpPr>
              <a:spLocks noChangeArrowheads="1"/>
            </p:cNvSpPr>
            <p:nvPr/>
          </p:nvSpPr>
          <p:spPr bwMode="auto">
            <a:xfrm>
              <a:off x="2067" y="4627"/>
              <a:ext cx="3226" cy="1169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Text Box 5"/>
            <p:cNvSpPr txBox="1">
              <a:spLocks noChangeArrowheads="1"/>
            </p:cNvSpPr>
            <p:nvPr/>
          </p:nvSpPr>
          <p:spPr bwMode="auto">
            <a:xfrm>
              <a:off x="2196" y="4978"/>
              <a:ext cx="336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AngleEnDegreFoisDix &lt; 1750</a:t>
              </a:r>
              <a:endPara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AutoShape 6"/>
            <p:cNvSpPr>
              <a:spLocks noChangeArrowheads="1"/>
            </p:cNvSpPr>
            <p:nvPr/>
          </p:nvSpPr>
          <p:spPr bwMode="auto">
            <a:xfrm>
              <a:off x="5557" y="4664"/>
              <a:ext cx="3477" cy="108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Text Box 7"/>
            <p:cNvSpPr txBox="1">
              <a:spLocks noChangeArrowheads="1"/>
            </p:cNvSpPr>
            <p:nvPr/>
          </p:nvSpPr>
          <p:spPr bwMode="auto">
            <a:xfrm>
              <a:off x="5737" y="5024"/>
              <a:ext cx="342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AngleEnDegreFoisDix &gt; 1850</a:t>
              </a:r>
              <a:endParaRPr kumimoji="0" lang="fr-F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AutoShape 8"/>
            <p:cNvSpPr>
              <a:spLocks noChangeArrowheads="1"/>
            </p:cNvSpPr>
            <p:nvPr/>
          </p:nvSpPr>
          <p:spPr bwMode="auto">
            <a:xfrm>
              <a:off x="7805" y="6381"/>
              <a:ext cx="3810" cy="1312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Text Box 9"/>
            <p:cNvSpPr txBox="1">
              <a:spLocks noChangeArrowheads="1"/>
            </p:cNvSpPr>
            <p:nvPr/>
          </p:nvSpPr>
          <p:spPr bwMode="auto">
            <a:xfrm>
              <a:off x="8002" y="6849"/>
              <a:ext cx="4063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2497" y="3280"/>
              <a:ext cx="216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Début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Line 11"/>
            <p:cNvSpPr>
              <a:spLocks noChangeShapeType="1"/>
            </p:cNvSpPr>
            <p:nvPr/>
          </p:nvSpPr>
          <p:spPr bwMode="auto">
            <a:xfrm flipV="1">
              <a:off x="3680" y="3764"/>
              <a:ext cx="1" cy="87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Oval 12"/>
            <p:cNvSpPr>
              <a:spLocks noChangeArrowheads="1"/>
            </p:cNvSpPr>
            <p:nvPr/>
          </p:nvSpPr>
          <p:spPr bwMode="auto">
            <a:xfrm>
              <a:off x="5293" y="5122"/>
              <a:ext cx="180" cy="18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Line 13"/>
            <p:cNvSpPr>
              <a:spLocks noChangeShapeType="1"/>
            </p:cNvSpPr>
            <p:nvPr/>
          </p:nvSpPr>
          <p:spPr bwMode="auto">
            <a:xfrm flipH="1">
              <a:off x="5454" y="5212"/>
              <a:ext cx="65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Text Box 14"/>
            <p:cNvSpPr txBox="1">
              <a:spLocks noChangeArrowheads="1"/>
            </p:cNvSpPr>
            <p:nvPr/>
          </p:nvSpPr>
          <p:spPr bwMode="auto">
            <a:xfrm>
              <a:off x="2874" y="6813"/>
              <a:ext cx="1645" cy="680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Rotation sens horaire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Oval 16"/>
            <p:cNvSpPr>
              <a:spLocks noChangeArrowheads="1"/>
            </p:cNvSpPr>
            <p:nvPr/>
          </p:nvSpPr>
          <p:spPr bwMode="auto">
            <a:xfrm>
              <a:off x="9092" y="5122"/>
              <a:ext cx="180" cy="18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Line 18"/>
            <p:cNvSpPr>
              <a:spLocks noChangeShapeType="1"/>
            </p:cNvSpPr>
            <p:nvPr/>
          </p:nvSpPr>
          <p:spPr bwMode="auto">
            <a:xfrm rot="60000" flipH="1" flipV="1">
              <a:off x="9687" y="5212"/>
              <a:ext cx="27" cy="117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Text Box 19"/>
            <p:cNvSpPr txBox="1">
              <a:spLocks noChangeArrowheads="1"/>
            </p:cNvSpPr>
            <p:nvPr/>
          </p:nvSpPr>
          <p:spPr bwMode="auto">
            <a:xfrm>
              <a:off x="5900" y="6644"/>
              <a:ext cx="1817" cy="623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Rotation sens anti-horaire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Line 21"/>
            <p:cNvSpPr>
              <a:spLocks noChangeShapeType="1"/>
            </p:cNvSpPr>
            <p:nvPr/>
          </p:nvSpPr>
          <p:spPr bwMode="auto">
            <a:xfrm>
              <a:off x="9711" y="7729"/>
              <a:ext cx="1" cy="27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Line 22"/>
            <p:cNvSpPr>
              <a:spLocks noChangeShapeType="1"/>
            </p:cNvSpPr>
            <p:nvPr/>
          </p:nvSpPr>
          <p:spPr bwMode="auto">
            <a:xfrm flipH="1" flipV="1">
              <a:off x="7202" y="9539"/>
              <a:ext cx="2522" cy="1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Line 23"/>
            <p:cNvSpPr>
              <a:spLocks noChangeShapeType="1"/>
            </p:cNvSpPr>
            <p:nvPr/>
          </p:nvSpPr>
          <p:spPr bwMode="auto">
            <a:xfrm>
              <a:off x="3546" y="7494"/>
              <a:ext cx="32" cy="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AutoShape 25"/>
            <p:cNvSpPr>
              <a:spLocks noChangeArrowheads="1"/>
            </p:cNvSpPr>
            <p:nvPr/>
          </p:nvSpPr>
          <p:spPr bwMode="auto">
            <a:xfrm>
              <a:off x="1809" y="7904"/>
              <a:ext cx="3484" cy="1284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Text Box 26"/>
            <p:cNvSpPr txBox="1">
              <a:spLocks noChangeArrowheads="1"/>
            </p:cNvSpPr>
            <p:nvPr/>
          </p:nvSpPr>
          <p:spPr bwMode="auto">
            <a:xfrm>
              <a:off x="1938" y="8369"/>
              <a:ext cx="335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AutoShape 27"/>
            <p:cNvSpPr>
              <a:spLocks noChangeArrowheads="1"/>
            </p:cNvSpPr>
            <p:nvPr/>
          </p:nvSpPr>
          <p:spPr bwMode="auto">
            <a:xfrm>
              <a:off x="5377" y="7904"/>
              <a:ext cx="3657" cy="1167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Text Box 28"/>
            <p:cNvSpPr txBox="1">
              <a:spLocks noChangeArrowheads="1"/>
            </p:cNvSpPr>
            <p:nvPr/>
          </p:nvSpPr>
          <p:spPr bwMode="auto">
            <a:xfrm>
              <a:off x="5551" y="8369"/>
              <a:ext cx="3477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1750 &gt;AngleEnDegreFoisDix &gt; 1850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Line 29"/>
            <p:cNvSpPr>
              <a:spLocks noChangeShapeType="1"/>
            </p:cNvSpPr>
            <p:nvPr/>
          </p:nvSpPr>
          <p:spPr bwMode="auto">
            <a:xfrm flipH="1">
              <a:off x="3577" y="9875"/>
              <a:ext cx="6128" cy="1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AutoShape 30"/>
            <p:cNvSpPr>
              <a:spLocks noChangeArrowheads="1"/>
            </p:cNvSpPr>
            <p:nvPr/>
          </p:nvSpPr>
          <p:spPr bwMode="auto">
            <a:xfrm>
              <a:off x="8925" y="10215"/>
              <a:ext cx="1589" cy="540"/>
            </a:xfrm>
            <a:prstGeom prst="flowChartTermina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Text Box 31"/>
            <p:cNvSpPr txBox="1">
              <a:spLocks noChangeArrowheads="1"/>
            </p:cNvSpPr>
            <p:nvPr/>
          </p:nvSpPr>
          <p:spPr bwMode="auto">
            <a:xfrm>
              <a:off x="9024" y="10285"/>
              <a:ext cx="149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Fin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AutoShape 32"/>
            <p:cNvSpPr>
              <a:spLocks noChangeArrowheads="1"/>
            </p:cNvSpPr>
            <p:nvPr/>
          </p:nvSpPr>
          <p:spPr bwMode="auto">
            <a:xfrm>
              <a:off x="2857" y="3224"/>
              <a:ext cx="1440" cy="540"/>
            </a:xfrm>
            <a:prstGeom prst="flowChartTerminator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25" name="AutoShape 33"/>
          <p:cNvSpPr>
            <a:spLocks noChangeArrowheads="1"/>
          </p:cNvSpPr>
          <p:nvPr/>
        </p:nvSpPr>
        <p:spPr bwMode="auto">
          <a:xfrm>
            <a:off x="251520" y="1340768"/>
            <a:ext cx="3429000" cy="3429000"/>
          </a:xfrm>
          <a:custGeom>
            <a:avLst/>
            <a:gdLst>
              <a:gd name="G0" fmla="+- 9129 0 0"/>
              <a:gd name="G1" fmla="+- 10162 0 0"/>
              <a:gd name="G2" fmla="+- 2550 0 0"/>
              <a:gd name="G3" fmla="+- 21600 0 9129"/>
              <a:gd name="G4" fmla="+- 21600 0 10162"/>
              <a:gd name="G5" fmla="+- 21600 0 2550"/>
              <a:gd name="G6" fmla="+- 9129 0 10800"/>
              <a:gd name="G7" fmla="+- 10162 0 10800"/>
              <a:gd name="G8" fmla="*/ G7 255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9129" y="2550"/>
                </a:lnTo>
                <a:lnTo>
                  <a:pt x="10162" y="2550"/>
                </a:lnTo>
                <a:lnTo>
                  <a:pt x="10162" y="10162"/>
                </a:lnTo>
                <a:lnTo>
                  <a:pt x="2550" y="10162"/>
                </a:lnTo>
                <a:lnTo>
                  <a:pt x="2550" y="9129"/>
                </a:lnTo>
                <a:lnTo>
                  <a:pt x="0" y="10800"/>
                </a:lnTo>
                <a:lnTo>
                  <a:pt x="2550" y="12471"/>
                </a:lnTo>
                <a:lnTo>
                  <a:pt x="2550" y="11438"/>
                </a:lnTo>
                <a:lnTo>
                  <a:pt x="10162" y="11438"/>
                </a:lnTo>
                <a:lnTo>
                  <a:pt x="10162" y="19050"/>
                </a:lnTo>
                <a:lnTo>
                  <a:pt x="9129" y="19050"/>
                </a:lnTo>
                <a:lnTo>
                  <a:pt x="10800" y="21600"/>
                </a:lnTo>
                <a:lnTo>
                  <a:pt x="12471" y="19050"/>
                </a:lnTo>
                <a:lnTo>
                  <a:pt x="11438" y="19050"/>
                </a:lnTo>
                <a:lnTo>
                  <a:pt x="11438" y="11438"/>
                </a:lnTo>
                <a:lnTo>
                  <a:pt x="19050" y="11438"/>
                </a:lnTo>
                <a:lnTo>
                  <a:pt x="19050" y="12471"/>
                </a:lnTo>
                <a:lnTo>
                  <a:pt x="21600" y="10800"/>
                </a:lnTo>
                <a:lnTo>
                  <a:pt x="19050" y="9129"/>
                </a:lnTo>
                <a:lnTo>
                  <a:pt x="19050" y="10162"/>
                </a:lnTo>
                <a:lnTo>
                  <a:pt x="11438" y="10162"/>
                </a:lnTo>
                <a:lnTo>
                  <a:pt x="11438" y="2550"/>
                </a:lnTo>
                <a:lnTo>
                  <a:pt x="12471" y="255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" name="Oval 34"/>
          <p:cNvSpPr>
            <a:spLocks noChangeArrowheads="1"/>
          </p:cNvSpPr>
          <p:nvPr/>
        </p:nvSpPr>
        <p:spPr bwMode="auto">
          <a:xfrm>
            <a:off x="708720" y="1797968"/>
            <a:ext cx="2514600" cy="2514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" name="ZoneTexte 130"/>
          <p:cNvSpPr txBox="1"/>
          <p:nvPr/>
        </p:nvSpPr>
        <p:spPr>
          <a:xfrm>
            <a:off x="1475656" y="134076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NORD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1547664" y="450912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SUD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133" name="ZoneTexte 132"/>
          <p:cNvSpPr txBox="1"/>
          <p:nvPr/>
        </p:nvSpPr>
        <p:spPr>
          <a:xfrm>
            <a:off x="3131840" y="292494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EST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0" y="2924944"/>
            <a:ext cx="140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92D050"/>
                </a:solidFill>
                <a:latin typeface="Papyrus" pitchFamily="66" charset="0"/>
              </a:rPr>
              <a:t>OUEST</a:t>
            </a:r>
            <a:endParaRPr lang="fr-FR" b="1" dirty="0">
              <a:solidFill>
                <a:srgbClr val="92D050"/>
              </a:solidFill>
              <a:latin typeface="Papyrus" pitchFamily="66" charset="0"/>
            </a:endParaRPr>
          </a:p>
        </p:txBody>
      </p:sp>
      <p:cxnSp>
        <p:nvCxnSpPr>
          <p:cNvPr id="135" name="Connecteur droit 134"/>
          <p:cNvCxnSpPr/>
          <p:nvPr/>
        </p:nvCxnSpPr>
        <p:spPr>
          <a:xfrm rot="5400000">
            <a:off x="792164" y="3096000"/>
            <a:ext cx="234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135"/>
          <p:cNvCxnSpPr/>
          <p:nvPr/>
        </p:nvCxnSpPr>
        <p:spPr>
          <a:xfrm>
            <a:off x="755576" y="3068960"/>
            <a:ext cx="234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Ellipse 136"/>
          <p:cNvSpPr/>
          <p:nvPr/>
        </p:nvSpPr>
        <p:spPr>
          <a:xfrm>
            <a:off x="4499992" y="1556792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Ellipse 137"/>
          <p:cNvSpPr/>
          <p:nvPr/>
        </p:nvSpPr>
        <p:spPr>
          <a:xfrm>
            <a:off x="6516216" y="2708920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6300192" y="3645024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Ellipse 139"/>
          <p:cNvSpPr/>
          <p:nvPr/>
        </p:nvSpPr>
        <p:spPr>
          <a:xfrm>
            <a:off x="6516216" y="4509120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40"/>
          <p:cNvSpPr/>
          <p:nvPr/>
        </p:nvSpPr>
        <p:spPr>
          <a:xfrm>
            <a:off x="7956376" y="5805264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2" name="Connecteur droit 141"/>
          <p:cNvCxnSpPr/>
          <p:nvPr/>
        </p:nvCxnSpPr>
        <p:spPr>
          <a:xfrm flipV="1">
            <a:off x="7728886" y="2636734"/>
            <a:ext cx="237702" cy="2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/>
          <p:cNvCxnSpPr/>
          <p:nvPr/>
        </p:nvCxnSpPr>
        <p:spPr>
          <a:xfrm rot="5400000" flipH="1" flipV="1">
            <a:off x="6354028" y="3240064"/>
            <a:ext cx="5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cteur droit 143"/>
          <p:cNvCxnSpPr/>
          <p:nvPr/>
        </p:nvCxnSpPr>
        <p:spPr>
          <a:xfrm rot="5400000" flipH="1" flipV="1">
            <a:off x="6390224" y="4093264"/>
            <a:ext cx="3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necteur droit 144"/>
          <p:cNvCxnSpPr/>
          <p:nvPr/>
        </p:nvCxnSpPr>
        <p:spPr>
          <a:xfrm rot="5400000">
            <a:off x="6430609" y="5156216"/>
            <a:ext cx="287984" cy="20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Connecteur droit 145"/>
          <p:cNvCxnSpPr/>
          <p:nvPr/>
        </p:nvCxnSpPr>
        <p:spPr>
          <a:xfrm rot="5400000">
            <a:off x="4293028" y="3303036"/>
            <a:ext cx="63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itre 1"/>
          <p:cNvSpPr txBox="1">
            <a:spLocks/>
          </p:cNvSpPr>
          <p:nvPr/>
        </p:nvSpPr>
        <p:spPr>
          <a:xfrm>
            <a:off x="1619672" y="404664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pyrus" pitchFamily="66" charset="0"/>
                <a:ea typeface="+mj-ea"/>
                <a:cs typeface="+mj-cs"/>
              </a:rPr>
              <a:t>Orientation du panneau solaire</a:t>
            </a:r>
            <a:endParaRPr kumimoji="0" lang="fr-FR" sz="3600" b="1" i="1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pyrus" pitchFamily="66" charset="0"/>
              <a:ea typeface="+mj-ea"/>
              <a:cs typeface="+mj-cs"/>
            </a:endParaRPr>
          </a:p>
        </p:txBody>
      </p:sp>
      <p:grpSp>
        <p:nvGrpSpPr>
          <p:cNvPr id="3" name="Groupe 126"/>
          <p:cNvGrpSpPr/>
          <p:nvPr/>
        </p:nvGrpSpPr>
        <p:grpSpPr>
          <a:xfrm rot="6900000">
            <a:off x="2340000" y="614935"/>
            <a:ext cx="1152128" cy="1080120"/>
            <a:chOff x="1619672" y="2492896"/>
            <a:chExt cx="1152128" cy="1080120"/>
          </a:xfrm>
        </p:grpSpPr>
        <p:sp>
          <p:nvSpPr>
            <p:cNvPr id="128" name="Pentagone 127"/>
            <p:cNvSpPr/>
            <p:nvPr/>
          </p:nvSpPr>
          <p:spPr>
            <a:xfrm>
              <a:off x="1619672" y="2564904"/>
              <a:ext cx="1152128" cy="936104"/>
            </a:xfrm>
            <a:prstGeom prst="homePlat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691680" y="2492896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691680" y="3501008"/>
              <a:ext cx="28803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9 0.08379 L -0.11163 0.3106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500000">
                                      <p:cBhvr>
                                        <p:cTn id="4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03848" y="54868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u="sng" dirty="0" smtClean="0">
                <a:solidFill>
                  <a:schemeClr val="accent1"/>
                </a:solidFill>
                <a:latin typeface="Papyrus" pitchFamily="66" charset="0"/>
              </a:rPr>
              <a:t>Conclusion</a:t>
            </a:r>
            <a:endParaRPr lang="fr-FR" sz="3600" b="1" i="1" u="sng" dirty="0">
              <a:solidFill>
                <a:schemeClr val="accent1"/>
              </a:solidFill>
              <a:latin typeface="Papyrus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15616" y="1844824"/>
            <a:ext cx="24482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Papyrus" pitchFamily="66" charset="0"/>
              </a:rPr>
              <a:t>Partie GM :</a:t>
            </a:r>
          </a:p>
          <a:p>
            <a:r>
              <a:rPr lang="fr-FR" sz="2200" dirty="0" smtClean="0">
                <a:latin typeface="Papyrus" pitchFamily="66" charset="0"/>
              </a:rPr>
              <a:t>- Solution technique trop compliquée à être mise en œuvre</a:t>
            </a:r>
            <a:endParaRPr lang="fr-FR" sz="2200" dirty="0">
              <a:latin typeface="Papyrus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44008" y="1844824"/>
            <a:ext cx="33123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Papyrus" pitchFamily="66" charset="0"/>
              </a:rPr>
              <a:t>Partie GE :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moteurs mal synchronisés à vitesse faible et au démarrage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 résultat satisfaisant sur un parcours connu</a:t>
            </a:r>
          </a:p>
          <a:p>
            <a:pPr>
              <a:buFontTx/>
              <a:buChar char="-"/>
            </a:pPr>
            <a:r>
              <a:rPr lang="fr-FR" sz="2200" dirty="0" smtClean="0">
                <a:latin typeface="Papyrus" pitchFamily="66" charset="0"/>
              </a:rPr>
              <a:t>  orientation du robot non testée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94362"/>
          </a:xfrm>
        </p:spPr>
        <p:txBody>
          <a:bodyPr anchor="ctr" anchorCtr="0">
            <a:normAutofit/>
          </a:bodyPr>
          <a:lstStyle/>
          <a:p>
            <a:pPr algn="ctr"/>
            <a:r>
              <a:rPr lang="fr-FR" sz="3600" i="1" u="sng" dirty="0" smtClean="0">
                <a:solidFill>
                  <a:srgbClr val="92D050"/>
                </a:solidFill>
                <a:latin typeface="Papyrus" pitchFamily="66" charset="0"/>
              </a:rPr>
              <a:t>I. Présentation  de notre démarche</a:t>
            </a:r>
            <a:endParaRPr lang="fr-FR" sz="3600" i="1" u="sng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2195736" y="1772816"/>
            <a:ext cx="6172200" cy="4602106"/>
          </a:xfrm>
        </p:spPr>
        <p:txBody>
          <a:bodyPr>
            <a:normAutofit/>
          </a:bodyPr>
          <a:lstStyle/>
          <a:p>
            <a:r>
              <a:rPr lang="fr-FR" sz="2800" dirty="0" smtClean="0">
                <a:latin typeface="Papyrus" pitchFamily="66" charset="0"/>
              </a:rPr>
              <a:t>Notre projet consiste en:</a:t>
            </a:r>
          </a:p>
          <a:p>
            <a:r>
              <a:rPr lang="fr-FR" sz="2800" dirty="0" smtClean="0">
                <a:latin typeface="Papyrus" pitchFamily="66" charset="0"/>
              </a:rPr>
              <a:t>-Créer un système autonome en déplacement et en énergie sans intervention de l’homme</a:t>
            </a:r>
          </a:p>
          <a:p>
            <a:r>
              <a:rPr lang="fr-FR" sz="2800" dirty="0" smtClean="0">
                <a:latin typeface="Papyrus" pitchFamily="66" charset="0"/>
              </a:rPr>
              <a:t>-Orienter le panneau solaire à la normale du soleil</a:t>
            </a:r>
          </a:p>
          <a:p>
            <a:r>
              <a:rPr lang="fr-FR" sz="2800" dirty="0" smtClean="0">
                <a:latin typeface="Papyrus" pitchFamily="66" charset="0"/>
              </a:rPr>
              <a:t>-Déplacer le robot suivant un circuit prédéfini</a:t>
            </a:r>
          </a:p>
          <a:p>
            <a:r>
              <a:rPr lang="fr-FR" sz="2800" dirty="0" smtClean="0">
                <a:latin typeface="Papyrus" pitchFamily="66" charset="0"/>
              </a:rPr>
              <a:t>-Placer le robot vers le sud</a:t>
            </a:r>
          </a:p>
          <a:p>
            <a:endParaRPr lang="fr-FR" sz="2800" dirty="0">
              <a:solidFill>
                <a:schemeClr val="accent4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                         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                         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e 31"/>
          <p:cNvGrpSpPr/>
          <p:nvPr/>
        </p:nvGrpSpPr>
        <p:grpSpPr>
          <a:xfrm>
            <a:off x="1691680" y="1196752"/>
            <a:ext cx="6624736" cy="5040560"/>
            <a:chOff x="1691680" y="1196752"/>
            <a:chExt cx="6624736" cy="5040560"/>
          </a:xfrm>
        </p:grpSpPr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>
              <a:off x="1691680" y="1196752"/>
              <a:ext cx="2260674" cy="72183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144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Utilisateur</a:t>
              </a:r>
            </a:p>
          </p:txBody>
        </p: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6524075" y="1287750"/>
              <a:ext cx="1792341" cy="7046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10800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fr-FR" dirty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  <a:cs typeface="Arial" pitchFamily="34" charset="0"/>
                </a:rPr>
                <a:t>Panneau</a:t>
              </a:r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3952354" y="2550657"/>
              <a:ext cx="2517728" cy="11731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10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Robot Solaire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>
              <a:off x="3329084" y="4987932"/>
              <a:ext cx="3624590" cy="12493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216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dirty="0">
                  <a:solidFill>
                    <a:schemeClr val="accent4">
                      <a:lumMod val="75000"/>
                    </a:schemeClr>
                  </a:solidFill>
                  <a:latin typeface="Papyrus" pitchFamily="66" charset="0"/>
                  <a:cs typeface="Arial" pitchFamily="34" charset="0"/>
                </a:rPr>
                <a:t>Rendre le système autonome en énergie</a:t>
              </a:r>
            </a:p>
          </p:txBody>
        </p:sp>
      </p:grpSp>
      <p:grpSp>
        <p:nvGrpSpPr>
          <p:cNvPr id="3" name="Groupe 30"/>
          <p:cNvGrpSpPr/>
          <p:nvPr/>
        </p:nvGrpSpPr>
        <p:grpSpPr>
          <a:xfrm>
            <a:off x="3201143" y="1871245"/>
            <a:ext cx="4190932" cy="3366932"/>
            <a:chOff x="3201143" y="1871245"/>
            <a:chExt cx="4190932" cy="3366932"/>
          </a:xfrm>
        </p:grpSpPr>
        <p:sp>
          <p:nvSpPr>
            <p:cNvPr id="1032" name="Arc 8"/>
            <p:cNvSpPr>
              <a:spLocks/>
            </p:cNvSpPr>
            <p:nvPr/>
          </p:nvSpPr>
          <p:spPr bwMode="auto">
            <a:xfrm flipV="1">
              <a:off x="3201143" y="1871860"/>
              <a:ext cx="4190345" cy="839888"/>
            </a:xfrm>
            <a:custGeom>
              <a:avLst/>
              <a:gdLst>
                <a:gd name="G0" fmla="+- 21408 0 0"/>
                <a:gd name="G1" fmla="+- 21600 0 0"/>
                <a:gd name="G2" fmla="+- 21600 0 0"/>
                <a:gd name="T0" fmla="*/ 0 w 43008"/>
                <a:gd name="T1" fmla="*/ 18727 h 21600"/>
                <a:gd name="T2" fmla="*/ 43008 w 43008"/>
                <a:gd name="T3" fmla="*/ 21600 h 21600"/>
                <a:gd name="T4" fmla="*/ 21408 w 430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008" h="21600" fill="none" extrusionOk="0">
                  <a:moveTo>
                    <a:pt x="-1" y="18726"/>
                  </a:moveTo>
                  <a:cubicBezTo>
                    <a:pt x="1438" y="8004"/>
                    <a:pt x="10589" y="-1"/>
                    <a:pt x="21408" y="0"/>
                  </a:cubicBezTo>
                  <a:cubicBezTo>
                    <a:pt x="33337" y="0"/>
                    <a:pt x="43008" y="9670"/>
                    <a:pt x="43008" y="21600"/>
                  </a:cubicBezTo>
                </a:path>
                <a:path w="43008" h="21600" stroke="0" extrusionOk="0">
                  <a:moveTo>
                    <a:pt x="-1" y="18726"/>
                  </a:moveTo>
                  <a:cubicBezTo>
                    <a:pt x="1438" y="8004"/>
                    <a:pt x="10589" y="-1"/>
                    <a:pt x="21408" y="0"/>
                  </a:cubicBezTo>
                  <a:cubicBezTo>
                    <a:pt x="33337" y="0"/>
                    <a:pt x="43008" y="9670"/>
                    <a:pt x="43008" y="21600"/>
                  </a:cubicBezTo>
                  <a:lnTo>
                    <a:pt x="21408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5277250" y="3123352"/>
              <a:ext cx="3366932" cy="862718"/>
            </a:xfrm>
            <a:prstGeom prst="curvedConnector3">
              <a:avLst>
                <a:gd name="adj1" fmla="val 8619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5" name="ZoneTexte 14"/>
          <p:cNvSpPr txBox="1"/>
          <p:nvPr/>
        </p:nvSpPr>
        <p:spPr>
          <a:xfrm>
            <a:off x="2483768" y="18864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u="sng" dirty="0" smtClean="0">
                <a:solidFill>
                  <a:srgbClr val="92D050"/>
                </a:solidFill>
                <a:latin typeface="Papyrus" pitchFamily="66" charset="0"/>
              </a:rPr>
              <a:t>Bête à cornes</a:t>
            </a:r>
            <a:endParaRPr lang="fr-FR" sz="3600" b="1" u="sng" dirty="0">
              <a:solidFill>
                <a:srgbClr val="92D050"/>
              </a:solidFill>
              <a:latin typeface="Papyrus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8"/>
          <p:cNvGrpSpPr/>
          <p:nvPr/>
        </p:nvGrpSpPr>
        <p:grpSpPr>
          <a:xfrm>
            <a:off x="1907704" y="3335295"/>
            <a:ext cx="6615601" cy="1255587"/>
            <a:chOff x="1907704" y="3335295"/>
            <a:chExt cx="6615601" cy="1255587"/>
          </a:xfrm>
        </p:grpSpPr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1907704" y="3335295"/>
              <a:ext cx="1266657" cy="10345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Panneau en position initiale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7164288" y="3573016"/>
              <a:ext cx="1359017" cy="10178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Panneau en position finale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</p:grpSp>
      <p:grpSp>
        <p:nvGrpSpPr>
          <p:cNvPr id="3" name="Groupe 27"/>
          <p:cNvGrpSpPr/>
          <p:nvPr/>
        </p:nvGrpSpPr>
        <p:grpSpPr>
          <a:xfrm>
            <a:off x="3683385" y="1916832"/>
            <a:ext cx="2354844" cy="1418464"/>
            <a:chOff x="3683385" y="1916832"/>
            <a:chExt cx="2354844" cy="1418464"/>
          </a:xfrm>
        </p:grpSpPr>
        <p:cxnSp>
          <p:nvCxnSpPr>
            <p:cNvPr id="4104" name="AutoShape 8"/>
            <p:cNvCxnSpPr>
              <a:cxnSpLocks noChangeShapeType="1"/>
            </p:cNvCxnSpPr>
            <p:nvPr/>
          </p:nvCxnSpPr>
          <p:spPr bwMode="auto">
            <a:xfrm>
              <a:off x="4330602" y="2300709"/>
              <a:ext cx="0" cy="10345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3683385" y="1916832"/>
              <a:ext cx="1303462" cy="3838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Electricité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cxnSp>
          <p:nvCxnSpPr>
            <p:cNvPr id="4107" name="AutoShape 11"/>
            <p:cNvCxnSpPr>
              <a:cxnSpLocks noChangeShapeType="1"/>
            </p:cNvCxnSpPr>
            <p:nvPr/>
          </p:nvCxnSpPr>
          <p:spPr bwMode="auto">
            <a:xfrm>
              <a:off x="5666009" y="2617007"/>
              <a:ext cx="0" cy="7182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08" name="Text Box 12"/>
            <p:cNvSpPr txBox="1">
              <a:spLocks noChangeArrowheads="1"/>
            </p:cNvSpPr>
            <p:nvPr/>
          </p:nvSpPr>
          <p:spPr bwMode="auto">
            <a:xfrm>
              <a:off x="5319484" y="2300709"/>
              <a:ext cx="718745" cy="355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Comic Sans MS" pitchFamily="66" charset="0"/>
                  <a:cs typeface="Arial" pitchFamily="34" charset="0"/>
                </a:rPr>
                <a:t>Soleil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0" y="2623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Diagrammes fonctionnels</a:t>
            </a:r>
            <a:endParaRPr lang="fr-FR" sz="3600" b="1" i="1" u="sng" dirty="0">
              <a:solidFill>
                <a:srgbClr val="92D050"/>
              </a:solidFill>
              <a:latin typeface="Papyrus" pitchFamily="66" charset="0"/>
            </a:endParaRPr>
          </a:p>
        </p:txBody>
      </p:sp>
      <p:grpSp>
        <p:nvGrpSpPr>
          <p:cNvPr id="4" name="Groupe 26"/>
          <p:cNvGrpSpPr/>
          <p:nvPr/>
        </p:nvGrpSpPr>
        <p:grpSpPr>
          <a:xfrm>
            <a:off x="3278527" y="3335295"/>
            <a:ext cx="3822888" cy="1605873"/>
            <a:chOff x="3278527" y="3335295"/>
            <a:chExt cx="3822888" cy="1605873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4174353" y="3335295"/>
              <a:ext cx="2031235" cy="103458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Orienter le panneau à 30 degrés d’inclinaison</a:t>
              </a: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3278527" y="3721959"/>
              <a:ext cx="895827" cy="240358"/>
            </a:xfrm>
            <a:prstGeom prst="rightArrow">
              <a:avLst>
                <a:gd name="adj1" fmla="val 50000"/>
                <a:gd name="adj2" fmla="val 934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6205588" y="3721959"/>
              <a:ext cx="895827" cy="240358"/>
            </a:xfrm>
            <a:prstGeom prst="rightArrow">
              <a:avLst>
                <a:gd name="adj1" fmla="val 50000"/>
                <a:gd name="adj2" fmla="val 934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3400054" y="4580979"/>
              <a:ext cx="1815958" cy="3601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Robot solaire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cxnSp>
          <p:nvCxnSpPr>
            <p:cNvPr id="21" name="Connecteur droit 20"/>
            <p:cNvCxnSpPr/>
            <p:nvPr/>
          </p:nvCxnSpPr>
          <p:spPr>
            <a:xfrm>
              <a:off x="4932040" y="4725144"/>
              <a:ext cx="7920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rot="5400000" flipH="1" flipV="1">
              <a:off x="5544108" y="4545124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7625" y="262389"/>
            <a:ext cx="912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Diagrammes fonctionnels</a:t>
            </a:r>
            <a:endParaRPr lang="fr-FR" sz="3600" b="1" i="1" u="sng" dirty="0">
              <a:solidFill>
                <a:srgbClr val="92D050"/>
              </a:solidFill>
              <a:latin typeface="Papyrus" pitchFamily="66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91680" y="3573016"/>
            <a:ext cx="151815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rPr>
              <a:t>Environnement inexploré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588224" y="3573016"/>
            <a:ext cx="1584176" cy="779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rPr>
              <a:t>Environnement exploré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3531227" y="1628800"/>
            <a:ext cx="2153056" cy="1722419"/>
            <a:chOff x="3963275" y="2132856"/>
            <a:chExt cx="2153056" cy="1722419"/>
          </a:xfrm>
        </p:grpSpPr>
        <p:cxnSp>
          <p:nvCxnSpPr>
            <p:cNvPr id="5128" name="AutoShape 8"/>
            <p:cNvCxnSpPr>
              <a:cxnSpLocks noChangeShapeType="1"/>
            </p:cNvCxnSpPr>
            <p:nvPr/>
          </p:nvCxnSpPr>
          <p:spPr bwMode="auto">
            <a:xfrm>
              <a:off x="4555032" y="2598992"/>
              <a:ext cx="0" cy="12562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3963275" y="2132856"/>
              <a:ext cx="1191769" cy="4661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Electricité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cxnSp>
          <p:nvCxnSpPr>
            <p:cNvPr id="5131" name="AutoShape 11"/>
            <p:cNvCxnSpPr>
              <a:cxnSpLocks noChangeShapeType="1"/>
            </p:cNvCxnSpPr>
            <p:nvPr/>
          </p:nvCxnSpPr>
          <p:spPr bwMode="auto">
            <a:xfrm>
              <a:off x="5776008" y="2983068"/>
              <a:ext cx="0" cy="8722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5459176" y="2598992"/>
              <a:ext cx="657155" cy="4314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Soleil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</p:grpSp>
      <p:grpSp>
        <p:nvGrpSpPr>
          <p:cNvPr id="3" name="Groupe 23"/>
          <p:cNvGrpSpPr/>
          <p:nvPr/>
        </p:nvGrpSpPr>
        <p:grpSpPr>
          <a:xfrm>
            <a:off x="3161061" y="3351219"/>
            <a:ext cx="3495305" cy="1949989"/>
            <a:chOff x="3593109" y="3855275"/>
            <a:chExt cx="3495305" cy="1949989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4412172" y="3855275"/>
              <a:ext cx="1857178" cy="12562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Explorer un parcours défini </a:t>
              </a:r>
              <a:endPara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3593109" y="4324795"/>
              <a:ext cx="819063" cy="291864"/>
            </a:xfrm>
            <a:prstGeom prst="rightArrow">
              <a:avLst>
                <a:gd name="adj1" fmla="val 50000"/>
                <a:gd name="adj2" fmla="val 934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6269351" y="4324795"/>
              <a:ext cx="819063" cy="291864"/>
            </a:xfrm>
            <a:prstGeom prst="rightArrow">
              <a:avLst>
                <a:gd name="adj1" fmla="val 50000"/>
                <a:gd name="adj2" fmla="val 934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3704222" y="5367891"/>
              <a:ext cx="1660349" cy="4373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Robot solaire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cs typeface="Arial" pitchFamily="34" charset="0"/>
              </a:endParaRPr>
            </a:p>
          </p:txBody>
        </p:sp>
        <p:cxnSp>
          <p:nvCxnSpPr>
            <p:cNvPr id="19" name="Connecteur droit 18"/>
            <p:cNvCxnSpPr/>
            <p:nvPr/>
          </p:nvCxnSpPr>
          <p:spPr>
            <a:xfrm>
              <a:off x="5076056" y="5517232"/>
              <a:ext cx="7920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rot="5400000" flipH="1" flipV="1">
              <a:off x="5652120" y="5301208"/>
              <a:ext cx="43204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126" grpId="0"/>
      <p:bldP spid="51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371600"/>
          </a:xfrm>
        </p:spPr>
        <p:txBody>
          <a:bodyPr anchor="ctr" anchorCtr="0">
            <a:normAutofit/>
          </a:bodyPr>
          <a:lstStyle/>
          <a:p>
            <a:pPr algn="ctr"/>
            <a:r>
              <a:rPr lang="fr-FR" sz="3600" i="1" u="sng" dirty="0" smtClean="0">
                <a:solidFill>
                  <a:srgbClr val="92D050"/>
                </a:solidFill>
                <a:latin typeface="Papyrus" pitchFamily="66" charset="0"/>
              </a:rPr>
              <a:t>Diagramme pieuvre</a:t>
            </a:r>
            <a:endParaRPr lang="fr-FR" sz="3600" i="1" u="sng" dirty="0">
              <a:solidFill>
                <a:srgbClr val="92D050"/>
              </a:solidFill>
              <a:latin typeface="Papyrus" pitchFamily="66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91811" y="1772816"/>
            <a:ext cx="5544485" cy="3672317"/>
            <a:chOff x="2106" y="4230"/>
            <a:chExt cx="8439" cy="5792"/>
          </a:xfrm>
        </p:grpSpPr>
        <p:sp>
          <p:nvSpPr>
            <p:cNvPr id="6147" name="Oval 3"/>
            <p:cNvSpPr>
              <a:spLocks noChangeArrowheads="1"/>
            </p:cNvSpPr>
            <p:nvPr/>
          </p:nvSpPr>
          <p:spPr bwMode="auto">
            <a:xfrm>
              <a:off x="5310" y="6465"/>
              <a:ext cx="2190" cy="14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1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Robot solaire</a:t>
              </a:r>
            </a:p>
          </p:txBody>
        </p:sp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4695" y="4230"/>
              <a:ext cx="2452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Panneau</a:t>
              </a:r>
            </a:p>
          </p:txBody>
        </p:sp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2215" y="5970"/>
              <a:ext cx="1655" cy="82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Soleil</a:t>
              </a: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3793" y="5133"/>
              <a:ext cx="2207" cy="2022"/>
            </a:xfrm>
            <a:custGeom>
              <a:avLst/>
              <a:gdLst/>
              <a:ahLst/>
              <a:cxnLst>
                <a:cxn ang="0">
                  <a:pos x="2" y="1785"/>
                </a:cxn>
                <a:cxn ang="0">
                  <a:pos x="1877" y="2175"/>
                </a:cxn>
                <a:cxn ang="0">
                  <a:pos x="1967" y="0"/>
                </a:cxn>
                <a:cxn ang="0">
                  <a:pos x="1892" y="2175"/>
                </a:cxn>
                <a:cxn ang="0">
                  <a:pos x="2" y="1785"/>
                </a:cxn>
              </a:cxnLst>
              <a:rect l="0" t="0" r="r" b="b"/>
              <a:pathLst>
                <a:path w="2207" h="2472">
                  <a:moveTo>
                    <a:pt x="2" y="1785"/>
                  </a:moveTo>
                  <a:cubicBezTo>
                    <a:pt x="0" y="1785"/>
                    <a:pt x="1549" y="2472"/>
                    <a:pt x="1877" y="2175"/>
                  </a:cubicBezTo>
                  <a:cubicBezTo>
                    <a:pt x="2205" y="1878"/>
                    <a:pt x="1969" y="0"/>
                    <a:pt x="1967" y="0"/>
                  </a:cubicBezTo>
                  <a:cubicBezTo>
                    <a:pt x="1965" y="0"/>
                    <a:pt x="2207" y="1878"/>
                    <a:pt x="1892" y="2175"/>
                  </a:cubicBezTo>
                  <a:cubicBezTo>
                    <a:pt x="1577" y="2472"/>
                    <a:pt x="4" y="1785"/>
                    <a:pt x="2" y="1785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8190" y="5085"/>
              <a:ext cx="2355" cy="129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Energie électrique</a:t>
              </a:r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2106" y="8535"/>
              <a:ext cx="3279" cy="14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Environnement extérieur</a:t>
              </a:r>
            </a:p>
          </p:txBody>
        </p:sp>
        <p:sp>
          <p:nvSpPr>
            <p:cNvPr id="6153" name="Arc 9"/>
            <p:cNvSpPr>
              <a:spLocks/>
            </p:cNvSpPr>
            <p:nvPr/>
          </p:nvSpPr>
          <p:spPr bwMode="auto">
            <a:xfrm flipV="1">
              <a:off x="5385" y="7905"/>
              <a:ext cx="825" cy="12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54" name="Arc 10"/>
            <p:cNvSpPr>
              <a:spLocks/>
            </p:cNvSpPr>
            <p:nvPr/>
          </p:nvSpPr>
          <p:spPr bwMode="auto">
            <a:xfrm flipH="1">
              <a:off x="7185" y="5760"/>
              <a:ext cx="1005" cy="91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7785" y="8729"/>
              <a:ext cx="144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Sud</a:t>
              </a:r>
            </a:p>
          </p:txBody>
        </p:sp>
        <p:sp>
          <p:nvSpPr>
            <p:cNvPr id="6156" name="Arc 12"/>
            <p:cNvSpPr>
              <a:spLocks/>
            </p:cNvSpPr>
            <p:nvPr/>
          </p:nvSpPr>
          <p:spPr bwMode="auto">
            <a:xfrm>
              <a:off x="7290" y="7621"/>
              <a:ext cx="1215" cy="11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2480"/>
                <a:gd name="T2" fmla="*/ 21582 w 21600"/>
                <a:gd name="T3" fmla="*/ 22480 h 22480"/>
                <a:gd name="T4" fmla="*/ 0 w 21600"/>
                <a:gd name="T5" fmla="*/ 21600 h 2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48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3"/>
                    <a:pt x="21594" y="22186"/>
                    <a:pt x="21582" y="22480"/>
                  </a:cubicBezTo>
                </a:path>
                <a:path w="21600" h="2248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3"/>
                    <a:pt x="21594" y="22186"/>
                    <a:pt x="21582" y="2248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4110" y="6465"/>
              <a:ext cx="900" cy="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FP1</a:t>
              </a:r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5640" y="8280"/>
              <a:ext cx="900" cy="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FC3</a:t>
              </a:r>
            </a:p>
          </p:txBody>
        </p:sp>
        <p:sp>
          <p:nvSpPr>
            <p:cNvPr id="6159" name="Rectangle 15"/>
            <p:cNvSpPr>
              <a:spLocks noChangeArrowheads="1"/>
            </p:cNvSpPr>
            <p:nvPr/>
          </p:nvSpPr>
          <p:spPr bwMode="auto">
            <a:xfrm>
              <a:off x="7185" y="5850"/>
              <a:ext cx="900" cy="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tabLst/>
              </a:pPr>
              <a:r>
                <a:rPr kumimoji="0" lang="fr-FR" sz="1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FC1</a:t>
              </a:r>
            </a:p>
          </p:txBody>
        </p:sp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7605" y="7755"/>
              <a:ext cx="900" cy="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Papyrus" pitchFamily="66" charset="0"/>
                  <a:cs typeface="Arial" pitchFamily="34" charset="0"/>
                </a:rPr>
                <a:t>FC2</a:t>
              </a:r>
            </a:p>
          </p:txBody>
        </p:sp>
      </p:grp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5220072" y="5136868"/>
            <a:ext cx="38347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Fonction principale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FP1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 : Orienter le panneau à 30 degrés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Fonction contrainte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FC1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 : Alimenter le système en énergie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FC2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pyrus" pitchFamily="66" charset="0"/>
                <a:ea typeface="Times New Roman" pitchFamily="18" charset="0"/>
                <a:cs typeface="Arial" pitchFamily="34" charset="0"/>
              </a:rPr>
              <a:t> : Orienter le robot au sud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  <a:cs typeface="Arial" pitchFamily="34" charset="0"/>
              </a:rPr>
              <a:t>FC3 : </a:t>
            </a:r>
            <a:r>
              <a:rPr lang="fr-FR" sz="1600" dirty="0" smtClean="0">
                <a:solidFill>
                  <a:schemeClr val="accent4">
                    <a:lumMod val="75000"/>
                  </a:schemeClr>
                </a:solidFill>
                <a:latin typeface="Papyrus" pitchFamily="66" charset="0"/>
                <a:cs typeface="Arial" pitchFamily="34" charset="0"/>
              </a:rPr>
              <a:t>Explorer  l’environnement extérieur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Papyru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6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schema cinematiq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772816"/>
            <a:ext cx="6965454" cy="426231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619672" y="332656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Schéma  cinématique  du  système de  levage  du  panneau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88840"/>
            <a:ext cx="4464496" cy="345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835696" y="33265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u="sng" dirty="0" smtClean="0">
                <a:solidFill>
                  <a:srgbClr val="92D050"/>
                </a:solidFill>
                <a:latin typeface="Papyrus" pitchFamily="66" charset="0"/>
              </a:rPr>
              <a:t>Réalisation sous Solidworks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03648" y="580526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/>
                </a:solidFill>
                <a:latin typeface="Papyrus" pitchFamily="66" charset="0"/>
              </a:rPr>
              <a:t>Châssis du robot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830</Words>
  <Application>Microsoft Office PowerPoint</Application>
  <PresentationFormat>Affichage à l'écran (4:3)</PresentationFormat>
  <Paragraphs>255</Paragraphs>
  <Slides>29</Slides>
  <Notes>2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Oriel</vt:lpstr>
      <vt:lpstr>Le robot solaire d’exploration</vt:lpstr>
      <vt:lpstr>SOMMAIRE</vt:lpstr>
      <vt:lpstr>I. Présentation  de notre démarche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Samsung</dc:creator>
  <cp:lastModifiedBy>alexis</cp:lastModifiedBy>
  <cp:revision>38</cp:revision>
  <dcterms:created xsi:type="dcterms:W3CDTF">2011-05-06T12:32:20Z</dcterms:created>
  <dcterms:modified xsi:type="dcterms:W3CDTF">2011-05-13T13:04:29Z</dcterms:modified>
</cp:coreProperties>
</file>