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20"/>
  </p:notesMasterIdLst>
  <p:sldIdLst>
    <p:sldId id="259" r:id="rId2"/>
    <p:sldId id="258" r:id="rId3"/>
    <p:sldId id="256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9" autoAdjust="0"/>
    <p:restoredTop sz="94660"/>
  </p:normalViewPr>
  <p:slideViewPr>
    <p:cSldViewPr>
      <p:cViewPr varScale="1">
        <p:scale>
          <a:sx n="88" d="100"/>
          <a:sy n="88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33B75-A4F8-4DC7-B891-C3987B09B3AC}" type="datetimeFigureOut">
              <a:rPr lang="fr-FR" smtClean="0"/>
              <a:pPr/>
              <a:t>08/05/2011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36BBC-5BF0-4977-B3F4-F654C40D957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36BBC-5BF0-4977-B3F4-F654C40D9577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36BBC-5BF0-4977-B3F4-F654C40D9577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36BBC-5BF0-4977-B3F4-F654C40D9577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C9E745-96B7-46AB-BA95-6E00C62CC78E}" type="datetimeFigureOut">
              <a:rPr lang="fr-FR" smtClean="0"/>
              <a:pPr/>
              <a:t>08/05/2011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8C0A966-2666-42B0-BDFF-CF9EE68B926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no&#235;lie\Pictures\PPE\PPE%20SON%20WAV\Lilomille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1.jpeg"/><Relationship Id="rId7" Type="http://schemas.openxmlformats.org/officeDocument/2006/relationships/slide" Target="slide4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4.jpeg"/><Relationship Id="rId7" Type="http://schemas.openxmlformats.org/officeDocument/2006/relationships/slide" Target="slide4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0.jpeg"/><Relationship Id="rId7" Type="http://schemas.openxmlformats.org/officeDocument/2006/relationships/image" Target="../media/image5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slide" Target="slide4.xml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audio" Target="file:///C:\Users\no&#235;lie\Pictures\PPE\PPE%20SON%20WAV\Attention%20de%20retourne%20&#224;%20gauche.wav" TargetMode="Externa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61.png"/><Relationship Id="rId2" Type="http://schemas.openxmlformats.org/officeDocument/2006/relationships/audio" Target="file:///C:\Users\no&#235;lie\Pictures\PPE\PPE%20SON%20WAV\Je%20vais%20&#224;%20droite.wav" TargetMode="External"/><Relationship Id="rId16" Type="http://schemas.openxmlformats.org/officeDocument/2006/relationships/image" Target="../media/image15.png"/><Relationship Id="rId1" Type="http://schemas.openxmlformats.org/officeDocument/2006/relationships/audio" Target="file:///C:\Users\no&#235;lie\Pictures\PPE\PPE%20SON%20WAV\Je%20vais%20&#224;%20gauche.wav" TargetMode="External"/><Relationship Id="rId6" Type="http://schemas.openxmlformats.org/officeDocument/2006/relationships/audio" Target="file:///C:\Users\no&#235;lie\Pictures\PPE\PPE%20SON%20WAV\Lilomille.wav" TargetMode="External"/><Relationship Id="rId11" Type="http://schemas.openxmlformats.org/officeDocument/2006/relationships/image" Target="../media/image60.png"/><Relationship Id="rId5" Type="http://schemas.openxmlformats.org/officeDocument/2006/relationships/audio" Target="file:///C:\Users\no&#235;lie\Documents\robot-01-SF.mp3" TargetMode="External"/><Relationship Id="rId15" Type="http://schemas.openxmlformats.org/officeDocument/2006/relationships/slide" Target="slide4.xml"/><Relationship Id="rId10" Type="http://schemas.openxmlformats.org/officeDocument/2006/relationships/image" Target="../media/image59.png"/><Relationship Id="rId4" Type="http://schemas.openxmlformats.org/officeDocument/2006/relationships/audio" Target="file:///C:\Users\no&#235;lie\Pictures\PPE\PPE%20SON%20WAV\Attention%20de%20retourne%20&#224;%20droite.wav" TargetMode="External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15.pn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12" Type="http://schemas.openxmlformats.org/officeDocument/2006/relationships/slide" Target="slide4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11" Type="http://schemas.openxmlformats.org/officeDocument/2006/relationships/image" Target="../media/image73.jpeg"/><Relationship Id="rId5" Type="http://schemas.openxmlformats.org/officeDocument/2006/relationships/image" Target="../media/image67.jpeg"/><Relationship Id="rId10" Type="http://schemas.openxmlformats.org/officeDocument/2006/relationships/image" Target="../media/image72.pn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10" Type="http://schemas.openxmlformats.org/officeDocument/2006/relationships/image" Target="../media/image15.png"/><Relationship Id="rId4" Type="http://schemas.openxmlformats.org/officeDocument/2006/relationships/image" Target="../media/image76.jpeg"/><Relationship Id="rId9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15.pn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12" Type="http://schemas.openxmlformats.org/officeDocument/2006/relationships/slide" Target="slide4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no&#235;lie\Documents\Mes%20fichiers%20re&#231;us\PPE%20Imprimante%203D%20modif.wmv" TargetMode="External"/><Relationship Id="rId6" Type="http://schemas.openxmlformats.org/officeDocument/2006/relationships/image" Target="../media/image84.jpeg"/><Relationship Id="rId11" Type="http://schemas.openxmlformats.org/officeDocument/2006/relationships/image" Target="../media/image89.png"/><Relationship Id="rId5" Type="http://schemas.openxmlformats.org/officeDocument/2006/relationships/image" Target="../media/image83.jpeg"/><Relationship Id="rId10" Type="http://schemas.openxmlformats.org/officeDocument/2006/relationships/image" Target="../media/image88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15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image" Target="../media/image93.png"/><Relationship Id="rId4" Type="http://schemas.openxmlformats.org/officeDocument/2006/relationships/image" Target="../media/image9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slide" Target="slide4.xml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../Pictures/PPE/SansTitre_0003.wmv" TargetMode="External"/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no&#235;lie\Pictures\PPE\ROB21_5.MOD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slide" Target="slide4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15.png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15.pn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7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12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5.jpeg"/><Relationship Id="rId5" Type="http://schemas.openxmlformats.org/officeDocument/2006/relationships/image" Target="../media/image31.png"/><Relationship Id="rId15" Type="http://schemas.openxmlformats.org/officeDocument/2006/relationships/image" Target="../media/image39.jpeg"/><Relationship Id="rId10" Type="http://schemas.openxmlformats.org/officeDocument/2006/relationships/image" Target="../media/image15.png"/><Relationship Id="rId4" Type="http://schemas.openxmlformats.org/officeDocument/2006/relationships/image" Target="../media/image30.png"/><Relationship Id="rId9" Type="http://schemas.openxmlformats.org/officeDocument/2006/relationships/slide" Target="slide4.xml"/><Relationship Id="rId1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Capturer0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0"/>
            <a:ext cx="2435072" cy="2231278"/>
          </a:xfrm>
          <a:prstGeom prst="rect">
            <a:avLst/>
          </a:prstGeom>
        </p:spPr>
      </p:pic>
      <p:pic>
        <p:nvPicPr>
          <p:cNvPr id="4" name="Lilomille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188640"/>
            <a:ext cx="304800" cy="3048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860032" y="188640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ivaldi" pitchFamily="66" charset="0"/>
              </a:rPr>
              <a:t>Cottineau</a:t>
            </a:r>
            <a:r>
              <a:rPr lang="fr-FR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ivaldi" pitchFamily="66" charset="0"/>
              </a:rPr>
              <a:t> </a:t>
            </a:r>
            <a:r>
              <a:rPr lang="fr-FR" sz="28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ivaldi" pitchFamily="66" charset="0"/>
              </a:rPr>
              <a:t>Noëlie</a:t>
            </a:r>
            <a:endParaRPr lang="fr-FR" sz="2800" dirty="0" smtClean="0">
              <a:solidFill>
                <a:schemeClr val="accent1">
                  <a:lumMod val="60000"/>
                  <a:lumOff val="40000"/>
                </a:schemeClr>
              </a:solidFill>
              <a:latin typeface="Vivaldi" pitchFamily="66" charset="0"/>
            </a:endParaRPr>
          </a:p>
          <a:p>
            <a:pPr algn="ctr"/>
            <a:r>
              <a:rPr lang="fr-FR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ivaldi" pitchFamily="66" charset="0"/>
              </a:rPr>
              <a:t>Miquel Laure</a:t>
            </a:r>
          </a:p>
          <a:p>
            <a:pPr algn="ctr"/>
            <a:r>
              <a:rPr lang="fr-FR" sz="28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ivaldi" pitchFamily="66" charset="0"/>
              </a:rPr>
              <a:t>Peyrat</a:t>
            </a:r>
            <a:r>
              <a:rPr lang="fr-FR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ivaldi" pitchFamily="66" charset="0"/>
              </a:rPr>
              <a:t> Camille</a:t>
            </a:r>
          </a:p>
          <a:p>
            <a:pPr algn="ctr"/>
            <a:r>
              <a:rPr lang="fr-FR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ivaldi" pitchFamily="66" charset="0"/>
              </a:rPr>
              <a:t>Et</a:t>
            </a:r>
          </a:p>
          <a:p>
            <a:pPr algn="ctr"/>
            <a:r>
              <a:rPr lang="fr-FR" sz="28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ivaldi" pitchFamily="66" charset="0"/>
              </a:rPr>
              <a:t>Sainjon</a:t>
            </a:r>
            <a:r>
              <a:rPr lang="fr-FR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ivaldi" pitchFamily="66" charset="0"/>
              </a:rPr>
              <a:t> Rémi</a:t>
            </a:r>
            <a:endParaRPr lang="fr-FR" sz="2800" dirty="0">
              <a:solidFill>
                <a:schemeClr val="accent1">
                  <a:lumMod val="60000"/>
                  <a:lumOff val="40000"/>
                </a:schemeClr>
              </a:solidFill>
              <a:latin typeface="Vivaldi" pitchFamily="66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5220072" y="2852936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ivaldi" pitchFamily="66" charset="0"/>
              </a:rPr>
              <a:t>Vous présentent :</a:t>
            </a:r>
            <a:endParaRPr lang="fr-FR" sz="4400" dirty="0">
              <a:solidFill>
                <a:schemeClr val="accent1">
                  <a:lumMod val="60000"/>
                  <a:lumOff val="40000"/>
                </a:schemeClr>
              </a:solidFill>
              <a:latin typeface="Vivaldi" pitchFamily="66" charset="0"/>
            </a:endParaRPr>
          </a:p>
        </p:txBody>
      </p:sp>
      <p:pic>
        <p:nvPicPr>
          <p:cNvPr id="7" name="Image 6" descr="Affiche n°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332656"/>
            <a:ext cx="4258523" cy="602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 7" descr="affiche ppe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404664"/>
            <a:ext cx="4206973" cy="5949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7.40741E-7 C -0.12413 0.06945 -0.24826 0.13912 -0.24513 0.23009 C -0.24201 0.32107 -0.02551 0.49236 0.0191 0.54607 " pathEditMode="relative" ptsTypes="a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2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323528" y="188640"/>
            <a:ext cx="338437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Carte S-SI:</a:t>
            </a:r>
            <a:endParaRPr lang="fr-FR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Image 3" descr="IMG_SSI_V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77875">
            <a:off x="4494781" y="420013"/>
            <a:ext cx="3599157" cy="21312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755576" y="5013176"/>
          <a:ext cx="6888744" cy="11833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01520"/>
                <a:gridCol w="449640"/>
                <a:gridCol w="529559"/>
                <a:gridCol w="529559"/>
                <a:gridCol w="529559"/>
                <a:gridCol w="507151"/>
                <a:gridCol w="573626"/>
                <a:gridCol w="573626"/>
                <a:gridCol w="573626"/>
                <a:gridCol w="573626"/>
                <a:gridCol w="573626"/>
                <a:gridCol w="573626"/>
              </a:tblGrid>
              <a:tr h="5916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Alpha (%)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70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80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90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16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OCRx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77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102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128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153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179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204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chemeClr val="tx1"/>
                          </a:solidFill>
                        </a:rPr>
                        <a:t>230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11560" y="2780928"/>
            <a:ext cx="4032448" cy="584775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r-FR" sz="3200" dirty="0" err="1" smtClean="0"/>
              <a:t>OCRx</a:t>
            </a:r>
            <a:r>
              <a:rPr lang="fr-FR" sz="3200" dirty="0" smtClean="0"/>
              <a:t> = 255*α. x </a:t>
            </a:r>
            <a:endParaRPr lang="fr-FR" sz="3200" dirty="0"/>
          </a:p>
        </p:txBody>
      </p:sp>
      <p:sp>
        <p:nvSpPr>
          <p:cNvPr id="7" name="Bulle ronde 6"/>
          <p:cNvSpPr/>
          <p:nvPr/>
        </p:nvSpPr>
        <p:spPr>
          <a:xfrm rot="5896389">
            <a:off x="5294517" y="2462979"/>
            <a:ext cx="1544239" cy="2359576"/>
          </a:xfrm>
          <a:prstGeom prst="wedgeEllipse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5220072" y="3212976"/>
            <a:ext cx="1800200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relation pour le registre </a:t>
            </a:r>
            <a:r>
              <a:rPr lang="fr-FR" dirty="0" err="1" smtClean="0"/>
              <a:t>OCRx</a:t>
            </a:r>
            <a:r>
              <a:rPr lang="fr-FR" dirty="0" smtClean="0"/>
              <a:t>, </a:t>
            </a:r>
            <a:endParaRPr lang="fr-FR" dirty="0"/>
          </a:p>
        </p:txBody>
      </p:sp>
      <p:pic>
        <p:nvPicPr>
          <p:cNvPr id="9" name="Image 8" descr="anex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41056">
            <a:off x="449066" y="354051"/>
            <a:ext cx="4858682" cy="5944171"/>
          </a:xfrm>
          <a:prstGeom prst="rect">
            <a:avLst/>
          </a:prstGeom>
        </p:spPr>
      </p:pic>
      <p:pic>
        <p:nvPicPr>
          <p:cNvPr id="10" name="Image 9" descr="annexe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404664"/>
            <a:ext cx="5147132" cy="5517232"/>
          </a:xfrm>
          <a:prstGeom prst="rect">
            <a:avLst/>
          </a:prstGeom>
        </p:spPr>
      </p:pic>
      <p:pic>
        <p:nvPicPr>
          <p:cNvPr id="11" name="Image 10" descr="annexe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10109">
            <a:off x="1901393" y="530591"/>
            <a:ext cx="5269732" cy="6121238"/>
          </a:xfrm>
          <a:prstGeom prst="rect">
            <a:avLst/>
          </a:prstGeom>
        </p:spPr>
      </p:pic>
      <p:pic>
        <p:nvPicPr>
          <p:cNvPr id="12" name="Image 11" descr="annexe 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00150" y="1990725"/>
            <a:ext cx="6743700" cy="2876550"/>
          </a:xfrm>
          <a:prstGeom prst="rect">
            <a:avLst/>
          </a:prstGeom>
        </p:spPr>
      </p:pic>
      <p:pic>
        <p:nvPicPr>
          <p:cNvPr id="13" name="Image 12" descr="crayons couleurs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172400" y="6432773"/>
            <a:ext cx="495895" cy="42522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83476">
            <a:off x="3905977" y="824200"/>
            <a:ext cx="4931796" cy="577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 rot="374836">
            <a:off x="6120010" y="3696388"/>
            <a:ext cx="231027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Utilisation d’une temporisation de 250 ms grâce à la fonction « </a:t>
            </a:r>
            <a:r>
              <a:rPr kumimoji="0" lang="fr-FR" sz="9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delay_ms</a:t>
            </a: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». Celle-ci a été ajoutée au début du programme à l’aide d’une bibliothèque de fonctions nommée : </a:t>
            </a: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 Narrow" pitchFamily="34" charset="0"/>
              </a:rPr>
              <a:t>#</a:t>
            </a:r>
            <a:r>
              <a:rPr kumimoji="0" lang="fr-FR" sz="9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 Narrow" pitchFamily="34" charset="0"/>
              </a:rPr>
              <a:t>include</a:t>
            </a: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 Narrow" pitchFamily="34" charset="0"/>
              </a:rPr>
              <a:t> &lt;</a:t>
            </a:r>
            <a:r>
              <a:rPr kumimoji="0" lang="fr-FR" sz="9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 Narrow" pitchFamily="34" charset="0"/>
              </a:rPr>
              <a:t>delay.h</a:t>
            </a: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 Narrow" pitchFamily="34" charset="0"/>
              </a:rPr>
              <a:t>&gt; 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084168" y="0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Programme</a:t>
            </a:r>
            <a:endParaRPr lang="fr-FR" sz="3600" u="sng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Pensées 6"/>
          <p:cNvSpPr/>
          <p:nvPr/>
        </p:nvSpPr>
        <p:spPr>
          <a:xfrm rot="16484701">
            <a:off x="874374" y="-290026"/>
            <a:ext cx="2188575" cy="3264429"/>
          </a:xfrm>
          <a:prstGeom prst="cloudCallout">
            <a:avLst/>
          </a:prstGeom>
          <a:solidFill>
            <a:schemeClr val="tx1">
              <a:lumMod val="8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d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764704"/>
            <a:ext cx="2714724" cy="12961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8" descr="led dessou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64744">
            <a:off x="412778" y="725337"/>
            <a:ext cx="5192747" cy="1452633"/>
          </a:xfrm>
          <a:prstGeom prst="rect">
            <a:avLst/>
          </a:prstGeom>
        </p:spPr>
      </p:pic>
      <p:pic>
        <p:nvPicPr>
          <p:cNvPr id="10" name="Image 9" descr="algoca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2636912"/>
            <a:ext cx="5061831" cy="3960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Pensées 10"/>
          <p:cNvSpPr/>
          <p:nvPr/>
        </p:nvSpPr>
        <p:spPr>
          <a:xfrm rot="5834609">
            <a:off x="6176745" y="768740"/>
            <a:ext cx="2058588" cy="2440200"/>
          </a:xfrm>
          <a:prstGeom prst="cloudCallout">
            <a:avLst/>
          </a:prstGeom>
          <a:solidFill>
            <a:schemeClr val="tx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cac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18034">
            <a:off x="6551200" y="1425834"/>
            <a:ext cx="1541078" cy="1138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Image 12" descr="crayons couleurs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7" grpId="1"/>
      <p:bldP spid="6" grpId="0"/>
      <p:bldP spid="7" grpId="0" animBg="1"/>
      <p:bldP spid="7" grpId="1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hronogramme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67744" y="1844824"/>
            <a:ext cx="6624736" cy="4437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 flipH="1">
            <a:off x="2987824" y="2348880"/>
            <a:ext cx="1165225" cy="412750"/>
          </a:xfrm>
          <a:prstGeom prst="wedgeRoundRectCallout">
            <a:avLst>
              <a:gd name="adj1" fmla="val -25519"/>
              <a:gd name="adj2" fmla="val 136019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Bit de Start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27" name="AutoShape 3"/>
          <p:cNvCxnSpPr>
            <a:cxnSpLocks noChangeShapeType="1"/>
          </p:cNvCxnSpPr>
          <p:nvPr/>
        </p:nvCxnSpPr>
        <p:spPr bwMode="auto">
          <a:xfrm flipH="1">
            <a:off x="3347864" y="2924944"/>
            <a:ext cx="6350" cy="12207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444208" y="2276872"/>
            <a:ext cx="1019175" cy="442913"/>
          </a:xfrm>
          <a:prstGeom prst="wedgeRoundRectCallout">
            <a:avLst>
              <a:gd name="adj1" fmla="val -3394"/>
              <a:gd name="adj2" fmla="val 121306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Bit de Stop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29" name="AutoShape 5"/>
          <p:cNvCxnSpPr>
            <a:cxnSpLocks noChangeShapeType="1"/>
          </p:cNvCxnSpPr>
          <p:nvPr/>
        </p:nvCxnSpPr>
        <p:spPr bwMode="auto">
          <a:xfrm>
            <a:off x="7020272" y="2924944"/>
            <a:ext cx="11113" cy="12557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3851920" y="4365104"/>
            <a:ext cx="2281237" cy="289441"/>
          </a:xfrm>
          <a:prstGeom prst="wedgeRoundRectCallout">
            <a:avLst>
              <a:gd name="adj1" fmla="val -52338"/>
              <a:gd name="adj2" fmla="val 123444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Décalage entre le DATA &amp; le </a:t>
            </a:r>
            <a:r>
              <a:rPr kumimoji="0" lang="fr-FR" sz="11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Clock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/>
          </p:cNvSpPr>
          <p:nvPr/>
        </p:nvSpPr>
        <p:spPr bwMode="auto">
          <a:xfrm>
            <a:off x="3491880" y="4797152"/>
            <a:ext cx="160337" cy="1285875"/>
          </a:xfrm>
          <a:prstGeom prst="rightBracket">
            <a:avLst>
              <a:gd name="adj" fmla="val 66832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32" name="AutoShape 8"/>
          <p:cNvSpPr>
            <a:spLocks/>
          </p:cNvSpPr>
          <p:nvPr/>
        </p:nvSpPr>
        <p:spPr bwMode="auto">
          <a:xfrm>
            <a:off x="6300192" y="4797152"/>
            <a:ext cx="90487" cy="1252537"/>
          </a:xfrm>
          <a:prstGeom prst="leftBracket">
            <a:avLst>
              <a:gd name="adj" fmla="val 115351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2339752" y="548680"/>
            <a:ext cx="3938899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fr-FR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système audio SOMO-14D</a:t>
            </a:r>
            <a:endParaRPr lang="fr-FR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" name="Image 15" descr="haut-parleur-rond-100-wat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297687">
            <a:off x="7347475" y="299821"/>
            <a:ext cx="1228725" cy="1228725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17" name="Image 16" descr="1248838571.jpg"/>
          <p:cNvPicPr/>
          <p:nvPr/>
        </p:nvPicPr>
        <p:blipFill>
          <a:blip r:embed="rId4" cstate="print"/>
          <a:stretch>
            <a:fillRect/>
          </a:stretch>
        </p:blipFill>
        <p:spPr>
          <a:xfrm rot="21268261">
            <a:off x="1475656" y="1196752"/>
            <a:ext cx="609600" cy="609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8" name="Image 17" descr="crayons couleurs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620688"/>
            <a:ext cx="56197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Tableau 19"/>
          <p:cNvGraphicFramePr>
            <a:graphicFrameLocks noGrp="1"/>
          </p:cNvGraphicFramePr>
          <p:nvPr/>
        </p:nvGraphicFramePr>
        <p:xfrm>
          <a:off x="2339752" y="4365104"/>
          <a:ext cx="6453204" cy="1391776"/>
        </p:xfrm>
        <a:graphic>
          <a:graphicData uri="http://schemas.openxmlformats.org/drawingml/2006/table">
            <a:tbl>
              <a:tblPr/>
              <a:tblGrid>
                <a:gridCol w="806300"/>
                <a:gridCol w="806300"/>
                <a:gridCol w="806300"/>
                <a:gridCol w="806300"/>
                <a:gridCol w="807001"/>
                <a:gridCol w="807001"/>
                <a:gridCol w="807001"/>
                <a:gridCol w="807001"/>
              </a:tblGrid>
              <a:tr h="6958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5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Mangal"/>
                        </a:rPr>
                        <a:t>B7</a:t>
                      </a: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5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Mangal"/>
                        </a:rPr>
                        <a:t>B6</a:t>
                      </a: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5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Mangal"/>
                        </a:rPr>
                        <a:t>B5</a:t>
                      </a: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5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Mangal"/>
                        </a:rPr>
                        <a:t>B4</a:t>
                      </a:r>
                      <a:endParaRPr lang="fr-FR" sz="12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5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Mangal"/>
                        </a:rPr>
                        <a:t>B3</a:t>
                      </a: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5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Mangal"/>
                        </a:rPr>
                        <a:t>B2</a:t>
                      </a:r>
                      <a:endParaRPr lang="fr-FR" sz="12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5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Mangal"/>
                        </a:rPr>
                        <a:t>B1</a:t>
                      </a:r>
                      <a:endParaRPr lang="fr-FR" sz="12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5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Mangal"/>
                        </a:rPr>
                        <a:t>B0</a:t>
                      </a:r>
                      <a:endParaRPr lang="fr-FR" sz="12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958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ZoneTexte 20"/>
          <p:cNvSpPr txBox="1"/>
          <p:nvPr/>
        </p:nvSpPr>
        <p:spPr>
          <a:xfrm>
            <a:off x="1907704" y="3861048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Exemple:</a:t>
            </a:r>
            <a:endParaRPr lang="fr-FR" sz="1200" i="1" u="sng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2483768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0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3275856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0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5724128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0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8172400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0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4067944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1</a:t>
            </a:r>
            <a:endParaRPr lang="fr-FR" dirty="0"/>
          </a:p>
        </p:txBody>
      </p:sp>
      <p:sp>
        <p:nvSpPr>
          <p:cNvPr id="28" name="ZoneTexte 27"/>
          <p:cNvSpPr txBox="1"/>
          <p:nvPr/>
        </p:nvSpPr>
        <p:spPr>
          <a:xfrm>
            <a:off x="4932040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1</a:t>
            </a:r>
            <a:endParaRPr lang="fr-FR" dirty="0"/>
          </a:p>
        </p:txBody>
      </p:sp>
      <p:sp>
        <p:nvSpPr>
          <p:cNvPr id="29" name="ZoneTexte 28"/>
          <p:cNvSpPr txBox="1"/>
          <p:nvPr/>
        </p:nvSpPr>
        <p:spPr>
          <a:xfrm>
            <a:off x="6516216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1</a:t>
            </a:r>
            <a:endParaRPr lang="fr-FR" dirty="0"/>
          </a:p>
        </p:txBody>
      </p:sp>
      <p:sp>
        <p:nvSpPr>
          <p:cNvPr id="30" name="ZoneTexte 29"/>
          <p:cNvSpPr txBox="1"/>
          <p:nvPr/>
        </p:nvSpPr>
        <p:spPr>
          <a:xfrm>
            <a:off x="7380312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1</a:t>
            </a:r>
            <a:endParaRPr lang="fr-FR" dirty="0"/>
          </a:p>
        </p:txBody>
      </p:sp>
      <p:sp>
        <p:nvSpPr>
          <p:cNvPr id="31" name="Rectangle 30"/>
          <p:cNvSpPr/>
          <p:nvPr/>
        </p:nvSpPr>
        <p:spPr>
          <a:xfrm>
            <a:off x="8388424" y="515719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0</a:t>
            </a:r>
            <a:endParaRPr lang="fr-FR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924472">
            <a:off x="1484125" y="5430706"/>
            <a:ext cx="7666733" cy="685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3" name="Rectangle 32"/>
          <p:cNvSpPr/>
          <p:nvPr/>
        </p:nvSpPr>
        <p:spPr>
          <a:xfrm>
            <a:off x="2123728" y="3933056"/>
            <a:ext cx="5670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Si on  fait deux fois cette opération, on obtient :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2" name="ZoneTexte 31"/>
          <p:cNvSpPr txBox="1"/>
          <p:nvPr/>
        </p:nvSpPr>
        <p:spPr>
          <a:xfrm rot="20732367">
            <a:off x="1332128" y="11036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Bit de Start: </a:t>
            </a:r>
            <a:endParaRPr lang="fr-FR" dirty="0"/>
          </a:p>
        </p:txBody>
      </p:sp>
      <p:sp>
        <p:nvSpPr>
          <p:cNvPr id="34" name="Rectangle 33"/>
          <p:cNvSpPr/>
          <p:nvPr/>
        </p:nvSpPr>
        <p:spPr>
          <a:xfrm>
            <a:off x="1835696" y="116632"/>
            <a:ext cx="4464496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fr-FR" sz="2800" dirty="0" smtClean="0"/>
              <a:t>Somo14DTransfertInt</a:t>
            </a:r>
            <a:endParaRPr lang="fr-FR" sz="2800" dirty="0"/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 rot="346393">
            <a:off x="3145114" y="1048466"/>
            <a:ext cx="5741987" cy="198515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// Variable : Valeur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Pour I variant de 0 à 15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Début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	</a:t>
            </a:r>
            <a:r>
              <a:rPr kumimoji="0" lang="fr-FR" sz="11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EtatMSB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←Valeur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	Si (</a:t>
            </a:r>
            <a:r>
              <a:rPr kumimoji="0" lang="fr-FR" sz="11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EtatMSB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=0) alors DATA=0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	                           Sinon DATA=1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	Décaler une fois à gauche Valeur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</a:t>
            </a:r>
            <a:r>
              <a:rPr kumimoji="0" lang="fr-FR" sz="11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Finsi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 rot="21308212">
            <a:off x="2582309" y="3595761"/>
            <a:ext cx="5741987" cy="2568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Variable :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Valeur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{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For (I&gt;0 ;I&lt;15) 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		</a:t>
            </a:r>
            <a:r>
              <a:rPr kumimoji="0" lang="fr-FR" sz="11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EtatMSB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←Valeur et 8000h 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	If (</a:t>
            </a:r>
            <a:r>
              <a:rPr kumimoji="0" lang="fr-FR" sz="11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EtatMSB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=0) alors DATA=0 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	                          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Else DATA=1 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	Clock=0 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	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Delay_us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(100) 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		</a:t>
            </a:r>
            <a:r>
              <a:rPr kumimoji="0" lang="fr-FR" sz="11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Clock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=1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}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5220072" y="299695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>
                <a:solidFill>
                  <a:srgbClr val="FF0000"/>
                </a:solidFill>
                <a:latin typeface="AR CENA" pitchFamily="2" charset="0"/>
              </a:rPr>
              <a:t>Algorithme</a:t>
            </a:r>
            <a:endParaRPr lang="fr-FR" u="sng" dirty="0">
              <a:solidFill>
                <a:srgbClr val="FF0000"/>
              </a:solidFill>
              <a:latin typeface="AR CENA" pitchFamily="2" charset="0"/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5724128" y="616530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>
                <a:solidFill>
                  <a:srgbClr val="FF0000"/>
                </a:solidFill>
                <a:latin typeface="AR CENA" pitchFamily="2" charset="0"/>
              </a:rPr>
              <a:t>Langage C</a:t>
            </a:r>
            <a:endParaRPr lang="fr-FR" u="sng" dirty="0">
              <a:solidFill>
                <a:srgbClr val="FF0000"/>
              </a:solidFill>
              <a:latin typeface="AR CENA" pitchFamily="2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339752" y="2204864"/>
            <a:ext cx="54745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u="sng" dirty="0" smtClean="0">
                <a:solidFill>
                  <a:srgbClr val="FF0000"/>
                </a:solidFill>
                <a:latin typeface="Berlin Sans FB Demi" pitchFamily="34" charset="0"/>
              </a:rPr>
              <a:t>fonction : «</a:t>
            </a:r>
            <a:r>
              <a:rPr lang="fr-FR" sz="2400" u="sng" dirty="0" err="1" smtClean="0">
                <a:solidFill>
                  <a:srgbClr val="FF0000"/>
                </a:solidFill>
                <a:latin typeface="Berlin Sans FB Demi" pitchFamily="34" charset="0"/>
              </a:rPr>
              <a:t>DecalerUneFoisAGauche</a:t>
            </a:r>
            <a:r>
              <a:rPr lang="fr-FR" sz="2400" u="sng" dirty="0" smtClean="0">
                <a:solidFill>
                  <a:srgbClr val="FF0000"/>
                </a:solidFill>
                <a:latin typeface="Berlin Sans FB Demi" pitchFamily="34" charset="0"/>
              </a:rPr>
              <a:t> ». </a:t>
            </a:r>
            <a:endParaRPr lang="fr-FR" sz="2400" u="sng" dirty="0">
              <a:solidFill>
                <a:srgbClr val="FF0000"/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2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-0.08663 -4.81481E-6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-0.08663 -4.81481E-6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-0.09462 -4.81481E-6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81481E-6 L -0.08663 -4.81481E-6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-0.08663 3.33333E-6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-0.09445 3.33333E-6 " pathEditMode="relative" rAng="0" ptsTypes="AA">
                                      <p:cBhvr>
                                        <p:cTn id="2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33333E-6 L -0.08663 3.33333E-6 " pathEditMode="relative" rAng="0" ptsTypes="AA">
                                      <p:cBhvr>
                                        <p:cTn id="2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5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5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2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3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26" grpId="1" animBg="1"/>
      <p:bldP spid="1028" grpId="0" animBg="1"/>
      <p:bldP spid="1028" grpId="1" animBg="1"/>
      <p:bldP spid="1030" grpId="0" animBg="1"/>
      <p:bldP spid="1030" grpId="1" animBg="1"/>
      <p:bldP spid="1031" grpId="0" animBg="1"/>
      <p:bldP spid="1031" grpId="1" animBg="1"/>
      <p:bldP spid="1032" grpId="0" animBg="1"/>
      <p:bldP spid="1032" grpId="1" animBg="1"/>
      <p:bldP spid="13" grpId="0" animBg="1"/>
      <p:bldP spid="13" grpId="1" animBg="1"/>
      <p:bldP spid="21" grpId="0"/>
      <p:bldP spid="21" grpId="1"/>
      <p:bldP spid="23" grpId="0"/>
      <p:bldP spid="23" grpId="2"/>
      <p:bldP spid="24" grpId="0"/>
      <p:bldP spid="24" grpId="1"/>
      <p:bldP spid="24" grpId="2"/>
      <p:bldP spid="25" grpId="0"/>
      <p:bldP spid="25" grpId="1"/>
      <p:bldP spid="25" grpId="2"/>
      <p:bldP spid="26" grpId="0"/>
      <p:bldP spid="26" grpId="1"/>
      <p:bldP spid="26" grpId="2"/>
      <p:bldP spid="27" grpId="0"/>
      <p:bldP spid="27" grpId="1"/>
      <p:bldP spid="27" grpId="2"/>
      <p:bldP spid="28" grpId="0"/>
      <p:bldP spid="28" grpId="1"/>
      <p:bldP spid="28" grpId="2"/>
      <p:bldP spid="29" grpId="0"/>
      <p:bldP spid="29" grpId="1"/>
      <p:bldP spid="29" grpId="2"/>
      <p:bldP spid="30" grpId="0"/>
      <p:bldP spid="30" grpId="1"/>
      <p:bldP spid="30" grpId="2"/>
      <p:bldP spid="31" grpId="0"/>
      <p:bldP spid="31" grpId="1"/>
      <p:bldP spid="33" grpId="0"/>
      <p:bldP spid="33" grpId="1"/>
      <p:bldP spid="32" grpId="0"/>
      <p:bldP spid="32" grpId="1"/>
      <p:bldP spid="34" grpId="0" animBg="1"/>
      <p:bldP spid="35" grpId="0" animBg="1"/>
      <p:bldP spid="36" grpId="0" animBg="1"/>
      <p:bldP spid="37" grpId="0"/>
      <p:bldP spid="38" grpId="0"/>
      <p:bldP spid="40" grpId="0"/>
      <p:bldP spid="4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915816" y="764704"/>
            <a:ext cx="6048672" cy="1451679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Void Somo14DStop (void)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{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Clk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= 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Delay_us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(2500) ;                                                            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tStopmin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= 2ms (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chronogramme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SOMO – 14D)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}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 rot="21083131">
            <a:off x="1773071" y="24059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Bit de Stop:</a:t>
            </a:r>
            <a:endParaRPr lang="fr-F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7884368" y="2204864"/>
            <a:ext cx="1584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i="1" dirty="0" smtClean="0"/>
              <a:t>Langage C</a:t>
            </a:r>
            <a:endParaRPr lang="fr-FR" sz="1050" i="1" dirty="0"/>
          </a:p>
        </p:txBody>
      </p:sp>
      <p:pic>
        <p:nvPicPr>
          <p:cNvPr id="26628" name="Picture 4" descr="http://www.son-video.com/images/static/Rayons/HomeCinema/EnceintesAV/Klipsch/Pack62/Pack62SubNR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476284" y="3284984"/>
            <a:ext cx="4157202" cy="3143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ZoneTexte 7"/>
          <p:cNvSpPr txBox="1"/>
          <p:nvPr/>
        </p:nvSpPr>
        <p:spPr>
          <a:xfrm>
            <a:off x="2051720" y="116632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  <a:latin typeface="AR DESTINE" pitchFamily="2" charset="0"/>
              </a:rPr>
              <a:t>Pourquoi avoir choisi un carte micro SD ?</a:t>
            </a:r>
            <a:endParaRPr lang="fr-FR" sz="2400" dirty="0">
              <a:solidFill>
                <a:srgbClr val="FF0000"/>
              </a:solidFill>
              <a:latin typeface="AR DESTINE" pitchFamily="2" charset="0"/>
            </a:endParaRPr>
          </a:p>
        </p:txBody>
      </p:sp>
      <p:pic>
        <p:nvPicPr>
          <p:cNvPr id="26630" name="Picture 6" descr="http://www.flashchipsgames.com/213-521-large/kingston-carte-micro-sd-2-gb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639313">
            <a:off x="1190170" y="767251"/>
            <a:ext cx="1844204" cy="1844204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3275856" y="1412776"/>
            <a:ext cx="5652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Script MT Bold" pitchFamily="66" charset="0"/>
              </a:rPr>
              <a:t>Car elle est pratique grâce à sa petite taille et permet le stockage d’une grande capacité de 2GB.</a:t>
            </a:r>
            <a:endParaRPr lang="fr-FR" dirty="0">
              <a:latin typeface="Script MT Bold" pitchFamily="66" charset="0"/>
            </a:endParaRP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4860032" y="2852936"/>
            <a:ext cx="41251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zh-CN" sz="1400" dirty="0" smtClean="0">
                <a:solidFill>
                  <a:schemeClr val="accent1">
                    <a:lumMod val="75000"/>
                  </a:schemeClr>
                </a:solidFill>
                <a:latin typeface="Baskerville Old Face" pitchFamily="18" charset="0"/>
                <a:ea typeface="SimSun" pitchFamily="2" charset="-122"/>
                <a:cs typeface="Times New Roman" pitchFamily="18" charset="0"/>
              </a:rPr>
              <a:t>A</a:t>
            </a:r>
            <a:r>
              <a:rPr kumimoji="0" lang="fr-FR" altLang="zh-CN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Baskerville Old Face" pitchFamily="18" charset="0"/>
                <a:ea typeface="SimSun" pitchFamily="2" charset="-122"/>
                <a:cs typeface="Times New Roman" pitchFamily="18" charset="0"/>
              </a:rPr>
              <a:t>vant de pouvoir être utilisé par le SOMO-14D,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Baskerville Old Face" pitchFamily="18" charset="0"/>
                <a:ea typeface="SimSun" pitchFamily="2" charset="-122"/>
                <a:cs typeface="Times New Roman" pitchFamily="18" charset="0"/>
              </a:rPr>
              <a:t>le fichier doit être dans le format  correspondant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Baskerville Old Face" pitchFamily="18" charset="0"/>
                <a:ea typeface="SimSun" pitchFamily="2" charset="-122"/>
                <a:cs typeface="Times New Roman" pitchFamily="18" charset="0"/>
              </a:rPr>
              <a:t>suivant l’.AD4</a:t>
            </a:r>
            <a:r>
              <a:rPr kumimoji="0" lang="fr-FR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SimSun" pitchFamily="2" charset="-122"/>
                <a:cs typeface="Times New Roman" pitchFamily="18" charset="0"/>
              </a:rPr>
              <a:t>.</a:t>
            </a:r>
            <a:endParaRPr kumimoji="0" lang="fr-FR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987824" y="2636912"/>
            <a:ext cx="2160239" cy="145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2320083" y="4318938"/>
            <a:ext cx="64302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zh-CN" dirty="0" smtClean="0">
                <a:latin typeface="Calibri" pitchFamily="34" charset="0"/>
                <a:ea typeface="SimSun" pitchFamily="2" charset="-122"/>
                <a:cs typeface="Times New Roman" pitchFamily="18" charset="0"/>
              </a:rPr>
              <a:t>I</a:t>
            </a:r>
            <a:r>
              <a:rPr kumimoji="0" lang="fr-FR" altLang="zh-CN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SimSun" pitchFamily="2" charset="-122"/>
                <a:cs typeface="Times New Roman" pitchFamily="18" charset="0"/>
              </a:rPr>
              <a:t>ndication que l'on peut regarder à propos d'un format compressé:</a:t>
            </a:r>
            <a:endParaRPr kumimoji="0" lang="fr-FR" altLang="zh-CN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55776" y="4581128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zh-CN" sz="1400" dirty="0" smtClean="0">
                <a:latin typeface="Calibri" pitchFamily="34" charset="0"/>
                <a:ea typeface="SimSun" pitchFamily="2" charset="-122"/>
                <a:cs typeface="Times New Roman" pitchFamily="18" charset="0"/>
              </a:rPr>
              <a:t>taux de compression:</a:t>
            </a:r>
            <a:r>
              <a:rPr lang="fr-FR" sz="1400" dirty="0" smtClean="0"/>
              <a:t> </a:t>
            </a:r>
            <a:r>
              <a:rPr lang="fr-FR" dirty="0" smtClean="0"/>
              <a:t>τ</a:t>
            </a:r>
            <a:r>
              <a:rPr lang="en-US" dirty="0" smtClean="0"/>
              <a:t> = [Volume final] / [Volume initial] 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3275856" y="4869160"/>
            <a:ext cx="41764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Calibri" pitchFamily="34" charset="0"/>
              </a:rPr>
              <a:t>Pour l’.AD4, il est de :</a:t>
            </a:r>
            <a:r>
              <a:rPr lang="fr-FR" altLang="zh-CN" sz="7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fr-FR" altLang="zh-CN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Calibri" pitchFamily="34" charset="0"/>
              </a:rPr>
              <a:t>=12,9/191 = 0,07= 7 %</a:t>
            </a:r>
            <a:endParaRPr kumimoji="0" lang="fr-FR" altLang="zh-CN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411760" y="5085184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smtClean="0"/>
              <a:t>quotient de compression: </a:t>
            </a:r>
            <a:r>
              <a:rPr lang="fr-FR" dirty="0" smtClean="0"/>
              <a:t>τ</a:t>
            </a:r>
            <a:r>
              <a:rPr lang="en-US" dirty="0" smtClean="0"/>
              <a:t> = 1 - [Volume final] / [Volume initial]</a:t>
            </a:r>
            <a:endParaRPr lang="fr-FR" dirty="0" smtClean="0"/>
          </a:p>
          <a:p>
            <a:r>
              <a:rPr lang="fr-FR" sz="1400" dirty="0" smtClean="0"/>
              <a:t> </a:t>
            </a:r>
            <a:endParaRPr lang="fr-FR" sz="1400" dirty="0"/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3635896" y="5373216"/>
            <a:ext cx="344998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Calibri" pitchFamily="34" charset="0"/>
              </a:rPr>
              <a:t>Pour l’.AD4, il est de :</a:t>
            </a:r>
            <a:r>
              <a:rPr lang="fr-FR" altLang="zh-CN" sz="7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fr-FR" altLang="zh-CN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Calibri" pitchFamily="34" charset="0"/>
              </a:rPr>
              <a:t>=1-(12,9/191) = 0,93 = 93 %</a:t>
            </a:r>
            <a:endParaRPr kumimoji="0" lang="fr-FR" altLang="zh-CN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91680" y="6021288"/>
            <a:ext cx="7200800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fr-FR" dirty="0" smtClean="0"/>
              <a:t>Il réduit d'environ 15 fois la taille par rapport à des formats  plus courants.</a:t>
            </a:r>
            <a:endParaRPr lang="fr-FR" dirty="0"/>
          </a:p>
        </p:txBody>
      </p:sp>
      <p:pic>
        <p:nvPicPr>
          <p:cNvPr id="20" name="Image 19" descr="crayons couleurs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6" grpId="1" animBg="1"/>
      <p:bldP spid="5" grpId="0"/>
      <p:bldP spid="5" grpId="1"/>
      <p:bldP spid="6" grpId="0"/>
      <p:bldP spid="6" grpId="1"/>
      <p:bldP spid="8" grpId="0"/>
      <p:bldP spid="10" grpId="0"/>
      <p:bldP spid="26631" grpId="0"/>
      <p:bldP spid="26635" grpId="0"/>
      <p:bldP spid="15" grpId="0"/>
      <p:bldP spid="26636" grpId="0"/>
      <p:bldP spid="17" grpId="0"/>
      <p:bldP spid="26637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 rot="596099">
            <a:off x="4865843" y="576521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u="sng" dirty="0" smtClean="0">
                <a:solidFill>
                  <a:schemeClr val="accent1">
                    <a:lumMod val="75000"/>
                  </a:schemeClr>
                </a:solidFill>
              </a:rPr>
              <a:t>Création de nos propres sons</a:t>
            </a:r>
            <a:endParaRPr lang="fr-FR" sz="2400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Image 4" descr="algorithme.pn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339752" y="962025"/>
            <a:ext cx="3916045" cy="5895975"/>
          </a:xfrm>
          <a:prstGeom prst="rect">
            <a:avLst/>
          </a:prstGeom>
        </p:spPr>
      </p:pic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627784" y="620688"/>
            <a:ext cx="5730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Début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555776" y="1700808"/>
            <a:ext cx="68738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Position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55776" y="2420888"/>
            <a:ext cx="68738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Centre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771800" y="1124744"/>
            <a:ext cx="33655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S0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555776" y="3356992"/>
            <a:ext cx="68738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Gauche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555776" y="4293096"/>
            <a:ext cx="68738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Droite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2483768" y="5229200"/>
            <a:ext cx="68738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Gauche+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555776" y="6165304"/>
            <a:ext cx="68738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Droite+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4860032" y="2852936"/>
            <a:ext cx="33655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S1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4788024" y="3717032"/>
            <a:ext cx="33655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S2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4860032" y="4581128"/>
            <a:ext cx="33655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S3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4860032" y="5517232"/>
            <a:ext cx="33655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S4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4860032" y="6381328"/>
            <a:ext cx="33655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S5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2843808" y="6569075"/>
            <a:ext cx="5730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Fin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AutoShape 17"/>
          <p:cNvSpPr>
            <a:spLocks noChangeArrowheads="1"/>
          </p:cNvSpPr>
          <p:nvPr/>
        </p:nvSpPr>
        <p:spPr bwMode="auto">
          <a:xfrm>
            <a:off x="3635896" y="1700808"/>
            <a:ext cx="2300287" cy="728662"/>
          </a:xfrm>
          <a:prstGeom prst="cloudCallout">
            <a:avLst>
              <a:gd name="adj1" fmla="val -43750"/>
              <a:gd name="adj2" fmla="val 70000"/>
            </a:avLst>
          </a:prstGeom>
          <a:gradFill rotWithShape="0">
            <a:gsLst>
              <a:gs pos="0">
                <a:srgbClr val="FDE9D9"/>
              </a:gs>
              <a:gs pos="100000">
                <a:srgbClr val="FDE9D9">
                  <a:gamma/>
                  <a:shade val="83137"/>
                  <a:invGamma/>
                </a:srgbClr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Algorithme avec une Structure SELON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Je vais à gauche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2483768" y="2996952"/>
            <a:ext cx="304800" cy="304800"/>
          </a:xfrm>
          <a:prstGeom prst="rect">
            <a:avLst/>
          </a:prstGeom>
        </p:spPr>
      </p:pic>
      <p:pic>
        <p:nvPicPr>
          <p:cNvPr id="25" name="Je vais à droite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2483768" y="3933056"/>
            <a:ext cx="304800" cy="304800"/>
          </a:xfrm>
          <a:prstGeom prst="rect">
            <a:avLst/>
          </a:prstGeom>
        </p:spPr>
      </p:pic>
      <p:pic>
        <p:nvPicPr>
          <p:cNvPr id="26" name="Attention de retourne à gauche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2483768" y="4869160"/>
            <a:ext cx="304800" cy="304800"/>
          </a:xfrm>
          <a:prstGeom prst="rect">
            <a:avLst/>
          </a:prstGeom>
        </p:spPr>
      </p:pic>
      <p:pic>
        <p:nvPicPr>
          <p:cNvPr id="27" name="Attention de retourne à droite.wav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 cstate="print"/>
          <a:stretch>
            <a:fillRect/>
          </a:stretch>
        </p:blipFill>
        <p:spPr>
          <a:xfrm>
            <a:off x="2483768" y="5805264"/>
            <a:ext cx="304800" cy="304800"/>
          </a:xfrm>
          <a:prstGeom prst="rect">
            <a:avLst/>
          </a:prstGeom>
        </p:spPr>
      </p:pic>
      <p:pic>
        <p:nvPicPr>
          <p:cNvPr id="28" name="robot-01-SF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3" cstate="print"/>
          <a:stretch>
            <a:fillRect/>
          </a:stretch>
        </p:blipFill>
        <p:spPr>
          <a:xfrm>
            <a:off x="2483768" y="2132856"/>
            <a:ext cx="304800" cy="304800"/>
          </a:xfrm>
          <a:prstGeom prst="rect">
            <a:avLst/>
          </a:prstGeom>
        </p:spPr>
      </p:pic>
      <p:pic>
        <p:nvPicPr>
          <p:cNvPr id="29" name="Lilomille.wav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4" cstate="print"/>
          <a:stretch>
            <a:fillRect/>
          </a:stretch>
        </p:blipFill>
        <p:spPr>
          <a:xfrm>
            <a:off x="2555776" y="404664"/>
            <a:ext cx="304800" cy="304800"/>
          </a:xfrm>
          <a:prstGeom prst="rect">
            <a:avLst/>
          </a:prstGeom>
        </p:spPr>
      </p:pic>
      <p:pic>
        <p:nvPicPr>
          <p:cNvPr id="30" name="Image 29" descr="crayons couleurs.png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27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583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40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3" dur="209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8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200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8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8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8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221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6" dur="80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7" dur="80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80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3" dur="80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4" dur="80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80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1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>
                <p:cTn id="1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>
                <p:cTn id="1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>
                <p:cTn id="1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>
                <p:cTn id="1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4" grpId="0"/>
      <p:bldP spid="29698" grpId="0"/>
      <p:bldP spid="29699" grpId="0"/>
      <p:bldP spid="29700" grpId="0"/>
      <p:bldP spid="29701" grpId="0"/>
      <p:bldP spid="29702" grpId="0"/>
      <p:bldP spid="29703" grpId="0"/>
      <p:bldP spid="29704" grpId="0"/>
      <p:bldP spid="29705" grpId="0"/>
      <p:bldP spid="29707" grpId="0"/>
      <p:bldP spid="29708" grpId="0"/>
      <p:bldP spid="29709" grpId="0"/>
      <p:bldP spid="29710" grpId="0"/>
      <p:bldP spid="29711" grpId="0"/>
      <p:bldP spid="29712" grpId="0"/>
      <p:bldP spid="297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 rot="10800000" flipV="1">
            <a:off x="4283968" y="393631"/>
            <a:ext cx="468052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Laisser court à son imagination avec une feuille de papier et un crayon est la source première du design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 6" descr="remi 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72792">
            <a:off x="5028990" y="3627800"/>
            <a:ext cx="1638068" cy="1305925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8" name="Image 7" descr="camille batea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0818" y="2072627"/>
            <a:ext cx="1864661" cy="1199495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9" name="Image 8" descr="camille cray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5301208"/>
            <a:ext cx="2728936" cy="138604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softEdge rad="112500"/>
          </a:effectLst>
        </p:spPr>
      </p:pic>
      <p:pic>
        <p:nvPicPr>
          <p:cNvPr id="10" name="Image 9" descr="noelie 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144825">
            <a:off x="6719791" y="2474766"/>
            <a:ext cx="1838526" cy="111394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1" name="Image 10" descr="remi 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239142">
            <a:off x="2061483" y="5190116"/>
            <a:ext cx="1901147" cy="1178893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2" name="Image 11" descr="remi 0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868620">
            <a:off x="2646651" y="3789336"/>
            <a:ext cx="1475656" cy="101834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3" name="Image 12" descr="noeli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962982">
            <a:off x="7116261" y="4665116"/>
            <a:ext cx="1858713" cy="148478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4" name="Image 13" descr="P420047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11960" y="2348880"/>
            <a:ext cx="4104456" cy="30783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5" name="Image 14" descr="crayon-papiers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0800000">
            <a:off x="1763688" y="4037"/>
            <a:ext cx="2309026" cy="3451385"/>
          </a:xfrm>
          <a:prstGeom prst="rect">
            <a:avLst/>
          </a:prstGeom>
        </p:spPr>
      </p:pic>
      <p:pic>
        <p:nvPicPr>
          <p:cNvPr id="16" name="Image 15" descr="IMG_0217.JPG"/>
          <p:cNvPicPr/>
          <p:nvPr/>
        </p:nvPicPr>
        <p:blipFill>
          <a:blip r:embed="rId11" cstate="print">
            <a:lum bright="40000"/>
          </a:blip>
          <a:stretch>
            <a:fillRect/>
          </a:stretch>
        </p:blipFill>
        <p:spPr>
          <a:xfrm>
            <a:off x="2555776" y="1700808"/>
            <a:ext cx="5904656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" name="Image 16" descr="crayons couleurs.png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6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3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51520" y="188640"/>
            <a:ext cx="345638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u="sng" dirty="0" smtClean="0"/>
              <a:t>Modifications nécessaires :</a:t>
            </a:r>
            <a:endParaRPr lang="fr-FR" u="sng" dirty="0"/>
          </a:p>
        </p:txBody>
      </p:sp>
      <p:sp>
        <p:nvSpPr>
          <p:cNvPr id="3" name="ZoneTexte 2"/>
          <p:cNvSpPr txBox="1"/>
          <p:nvPr/>
        </p:nvSpPr>
        <p:spPr>
          <a:xfrm>
            <a:off x="3491880" y="260648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Script MT Bold" pitchFamily="66" charset="0"/>
              </a:rPr>
              <a:t>Le châssis</a:t>
            </a:r>
            <a:endParaRPr lang="fr-FR" dirty="0">
              <a:latin typeface="Script MT Bold" pitchFamily="66" charset="0"/>
            </a:endParaRPr>
          </a:p>
        </p:txBody>
      </p:sp>
      <p:pic>
        <p:nvPicPr>
          <p:cNvPr id="4" name="Image 3" descr="IMG_02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692696"/>
            <a:ext cx="3456384" cy="2664296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32770" name="Oval 2"/>
          <p:cNvSpPr>
            <a:spLocks noChangeArrowheads="1"/>
          </p:cNvSpPr>
          <p:nvPr/>
        </p:nvSpPr>
        <p:spPr bwMode="auto">
          <a:xfrm rot="-1306451">
            <a:off x="4970525" y="1293165"/>
            <a:ext cx="3000140" cy="784531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6" name="Image 5" descr="IMG_02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80928"/>
            <a:ext cx="3960440" cy="3310303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7" name="Oval 2"/>
          <p:cNvSpPr>
            <a:spLocks noChangeArrowheads="1"/>
          </p:cNvSpPr>
          <p:nvPr/>
        </p:nvSpPr>
        <p:spPr bwMode="auto">
          <a:xfrm rot="10800000">
            <a:off x="683568" y="3068960"/>
            <a:ext cx="3561916" cy="784531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3491880" y="54868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Script MT Bold" pitchFamily="66" charset="0"/>
              </a:rPr>
              <a:t>Eléments supprimés</a:t>
            </a:r>
            <a:endParaRPr lang="fr-FR" dirty="0">
              <a:latin typeface="Script MT Bold" pitchFamily="66" charset="0"/>
            </a:endParaRPr>
          </a:p>
        </p:txBody>
      </p:sp>
      <p:pic>
        <p:nvPicPr>
          <p:cNvPr id="9" name="Image 8" descr="IMG_02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484784"/>
            <a:ext cx="3414489" cy="424847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0" name="Oval 2"/>
          <p:cNvSpPr>
            <a:spLocks noChangeArrowheads="1"/>
          </p:cNvSpPr>
          <p:nvPr/>
        </p:nvSpPr>
        <p:spPr bwMode="auto">
          <a:xfrm rot="-1306451">
            <a:off x="3647039" y="3294720"/>
            <a:ext cx="2392417" cy="2073168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3419872" y="83671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Script MT Bold" pitchFamily="66" charset="0"/>
              </a:rPr>
              <a:t>Modification des roues </a:t>
            </a:r>
            <a:endParaRPr lang="fr-FR" dirty="0">
              <a:latin typeface="Script MT Bold" pitchFamily="66" charset="0"/>
            </a:endParaRPr>
          </a:p>
        </p:txBody>
      </p:sp>
      <p:pic>
        <p:nvPicPr>
          <p:cNvPr id="12" name="Image 11" descr="IMG_020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412776"/>
            <a:ext cx="3528392" cy="3168352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Oval 2"/>
          <p:cNvSpPr>
            <a:spLocks noChangeArrowheads="1"/>
          </p:cNvSpPr>
          <p:nvPr/>
        </p:nvSpPr>
        <p:spPr bwMode="auto">
          <a:xfrm rot="-1306451">
            <a:off x="1298117" y="2661319"/>
            <a:ext cx="3000140" cy="784531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4" name="Image 13" descr="roue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149080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Pensées 14"/>
          <p:cNvSpPr/>
          <p:nvPr/>
        </p:nvSpPr>
        <p:spPr>
          <a:xfrm>
            <a:off x="4644008" y="1052736"/>
            <a:ext cx="3672408" cy="2808312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Image 15" descr="IMG_021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1556792"/>
            <a:ext cx="216024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Oval 3"/>
          <p:cNvSpPr>
            <a:spLocks noChangeArrowheads="1"/>
          </p:cNvSpPr>
          <p:nvPr/>
        </p:nvSpPr>
        <p:spPr bwMode="auto">
          <a:xfrm rot="-790900">
            <a:off x="5407302" y="2313098"/>
            <a:ext cx="1006475" cy="49530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3419872" y="112474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Script MT Bold" pitchFamily="66" charset="0"/>
              </a:rPr>
              <a:t>Rajout de pièces</a:t>
            </a:r>
            <a:endParaRPr lang="fr-FR" dirty="0">
              <a:latin typeface="Script MT Bold" pitchFamily="66" charset="0"/>
            </a:endParaRPr>
          </a:p>
        </p:txBody>
      </p:sp>
      <p:pic>
        <p:nvPicPr>
          <p:cNvPr id="19" name="Image 18" descr="Capturer0000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11760" y="2276872"/>
            <a:ext cx="3900835" cy="3037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772" name="AutoShape 4"/>
          <p:cNvCxnSpPr>
            <a:cxnSpLocks noChangeShapeType="1"/>
          </p:cNvCxnSpPr>
          <p:nvPr/>
        </p:nvCxnSpPr>
        <p:spPr bwMode="auto">
          <a:xfrm rot="16200000" flipV="1">
            <a:off x="5436096" y="4005063"/>
            <a:ext cx="288031" cy="144016"/>
          </a:xfrm>
          <a:prstGeom prst="straightConnector1">
            <a:avLst/>
          </a:prstGeom>
          <a:noFill/>
          <a:ln w="12700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cxnSp>
        <p:nvCxnSpPr>
          <p:cNvPr id="32773" name="AutoShape 5"/>
          <p:cNvCxnSpPr>
            <a:cxnSpLocks noChangeShapeType="1"/>
          </p:cNvCxnSpPr>
          <p:nvPr/>
        </p:nvCxnSpPr>
        <p:spPr bwMode="auto">
          <a:xfrm rot="16200000" flipV="1">
            <a:off x="5688124" y="3753035"/>
            <a:ext cx="216023" cy="144016"/>
          </a:xfrm>
          <a:prstGeom prst="straightConnector1">
            <a:avLst/>
          </a:prstGeom>
          <a:noFill/>
          <a:ln w="12700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pic>
        <p:nvPicPr>
          <p:cNvPr id="22" name="Image 21" descr="crayons couleurs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39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39" presetClass="exit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1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2770" grpId="0" animBg="1"/>
      <p:bldP spid="32770" grpId="1" animBg="1"/>
      <p:bldP spid="7" grpId="0" animBg="1"/>
      <p:bldP spid="7" grpId="1" animBg="1"/>
      <p:bldP spid="8" grpId="0"/>
      <p:bldP spid="10" grpId="0" animBg="1"/>
      <p:bldP spid="10" grpId="1" animBg="1"/>
      <p:bldP spid="10" grpId="2" animBg="1"/>
      <p:bldP spid="10" grpId="3" animBg="1"/>
      <p:bldP spid="11" grpId="0"/>
      <p:bldP spid="13" grpId="0" animBg="1"/>
      <p:bldP spid="13" grpId="1" animBg="1"/>
      <p:bldP spid="13" grpId="2" animBg="1"/>
      <p:bldP spid="13" grpId="3" animBg="1"/>
      <p:bldP spid="15" grpId="0" animBg="1"/>
      <p:bldP spid="15" grpId="1" animBg="1"/>
      <p:bldP spid="32771" grpId="0" animBg="1"/>
      <p:bldP spid="32771" grpId="1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987824" y="116632"/>
            <a:ext cx="5112568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Construction des pièces avec l’imprimante 3D</a:t>
            </a:r>
            <a:endParaRPr lang="fr-F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Image 4" descr="IMG_0215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11760" y="3068960"/>
            <a:ext cx="2808312" cy="3537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4" name="Oval 2"/>
          <p:cNvSpPr>
            <a:spLocks noChangeArrowheads="1"/>
          </p:cNvSpPr>
          <p:nvPr/>
        </p:nvSpPr>
        <p:spPr bwMode="auto">
          <a:xfrm>
            <a:off x="6300192" y="1988840"/>
            <a:ext cx="1933575" cy="18923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cxnSp>
        <p:nvCxnSpPr>
          <p:cNvPr id="33795" name="AutoShape 3"/>
          <p:cNvCxnSpPr>
            <a:cxnSpLocks noChangeShapeType="1"/>
          </p:cNvCxnSpPr>
          <p:nvPr/>
        </p:nvCxnSpPr>
        <p:spPr bwMode="auto">
          <a:xfrm flipV="1">
            <a:off x="4716016" y="3501008"/>
            <a:ext cx="1809750" cy="776287"/>
          </a:xfrm>
          <a:prstGeom prst="straightConnector1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</p:cxnSp>
      <p:pic>
        <p:nvPicPr>
          <p:cNvPr id="8" name="Image 7" descr="image coqu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2420888"/>
            <a:ext cx="1419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8"/>
          <p:cNvSpPr txBox="1"/>
          <p:nvPr/>
        </p:nvSpPr>
        <p:spPr>
          <a:xfrm>
            <a:off x="5724128" y="602128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>
                <a:solidFill>
                  <a:srgbClr val="FF0000"/>
                </a:solidFill>
              </a:rPr>
              <a:t>Avantages : matière légère</a:t>
            </a:r>
          </a:p>
          <a:p>
            <a:r>
              <a:rPr lang="fr-FR" u="sng" dirty="0" smtClean="0">
                <a:solidFill>
                  <a:srgbClr val="FF0000"/>
                </a:solidFill>
              </a:rPr>
              <a:t>                     </a:t>
            </a:r>
            <a:endParaRPr lang="fr-FR" u="sng" dirty="0">
              <a:solidFill>
                <a:srgbClr val="FF0000"/>
              </a:solidFill>
            </a:endParaRPr>
          </a:p>
        </p:txBody>
      </p:sp>
      <p:pic>
        <p:nvPicPr>
          <p:cNvPr id="10" name="Image 9" descr="rbotb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692696"/>
            <a:ext cx="3456384" cy="2389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 10" descr="robotb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908720"/>
            <a:ext cx="280831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11"/>
          <p:cNvSpPr txBox="1"/>
          <p:nvPr/>
        </p:nvSpPr>
        <p:spPr>
          <a:xfrm>
            <a:off x="1835696" y="3068960"/>
            <a:ext cx="32810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Pièces du robot sous </a:t>
            </a:r>
            <a:r>
              <a:rPr lang="fr-FR" sz="1100" dirty="0" err="1" smtClean="0"/>
              <a:t>solidwork</a:t>
            </a:r>
            <a:endParaRPr lang="fr-FR" sz="1100" dirty="0"/>
          </a:p>
        </p:txBody>
      </p:sp>
      <p:pic>
        <p:nvPicPr>
          <p:cNvPr id="13" name="Image 12" descr="Capturer1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3933056"/>
            <a:ext cx="36004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age 13" descr="dispo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1720" y="908720"/>
            <a:ext cx="4081810" cy="266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ZoneTexte 14"/>
          <p:cNvSpPr txBox="1"/>
          <p:nvPr/>
        </p:nvSpPr>
        <p:spPr>
          <a:xfrm>
            <a:off x="4139952" y="3501008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Quand  le génie électrique rencontre le génie mécanique</a:t>
            </a:r>
            <a:endParaRPr lang="fr-FR" dirty="0"/>
          </a:p>
        </p:txBody>
      </p:sp>
      <p:pic>
        <p:nvPicPr>
          <p:cNvPr id="16" name="Image 15" descr="fleche vue del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176" y="4149080"/>
            <a:ext cx="22193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7740352" y="6093296"/>
            <a:ext cx="1028700" cy="419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Emplacement DEL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797" name="AutoShape 5"/>
          <p:cNvCxnSpPr>
            <a:cxnSpLocks noChangeShapeType="1"/>
          </p:cNvCxnSpPr>
          <p:nvPr/>
        </p:nvCxnSpPr>
        <p:spPr bwMode="auto">
          <a:xfrm rot="16200000" flipV="1">
            <a:off x="7236298" y="5445225"/>
            <a:ext cx="792087" cy="504055"/>
          </a:xfrm>
          <a:prstGeom prst="straightConnector1">
            <a:avLst/>
          </a:prstGeom>
          <a:noFill/>
          <a:ln w="12700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pic>
        <p:nvPicPr>
          <p:cNvPr id="20" name="Image 19" descr="Capturer000.JP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11760" y="764704"/>
            <a:ext cx="2619375" cy="1990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PE Imprimante 3D modif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2123728" y="692696"/>
            <a:ext cx="6576731" cy="4932548"/>
          </a:xfrm>
          <a:prstGeom prst="rect">
            <a:avLst/>
          </a:prstGeom>
        </p:spPr>
      </p:pic>
      <p:pic>
        <p:nvPicPr>
          <p:cNvPr id="21" name="Image 20" descr="crayons couleurs.png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031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  <p:bldLst>
      <p:bldP spid="4" grpId="0" animBg="1"/>
      <p:bldP spid="33794" grpId="0" animBg="1"/>
      <p:bldP spid="9" grpId="0"/>
      <p:bldP spid="9" grpId="1"/>
      <p:bldP spid="12" grpId="0"/>
      <p:bldP spid="12" grpId="1"/>
      <p:bldP spid="15" grpId="0"/>
      <p:bldP spid="15" grpId="1"/>
      <p:bldP spid="33796" grpId="0" animBg="1"/>
      <p:bldP spid="3379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835696" y="18864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R CHRISTY" pitchFamily="2" charset="0"/>
              </a:rPr>
              <a:t>Peinture des pièces</a:t>
            </a:r>
            <a:endParaRPr lang="fr-FR" sz="2800" dirty="0">
              <a:latin typeface="AR CHRISTY" pitchFamily="2" charset="0"/>
            </a:endParaRPr>
          </a:p>
        </p:txBody>
      </p:sp>
      <p:pic>
        <p:nvPicPr>
          <p:cNvPr id="5" name="Image 4" descr="C:\Users\noëlie\Pictures\Image peinture 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02912">
            <a:off x="2051720" y="1484784"/>
            <a:ext cx="2238534" cy="1685925"/>
          </a:xfrm>
          <a:prstGeom prst="rect">
            <a:avLst/>
          </a:prstGeom>
          <a:ln w="28575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 descr="C:\Users\noëlie\Pictures\Image pei,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25576">
            <a:off x="5552644" y="424045"/>
            <a:ext cx="2276475" cy="1704975"/>
          </a:xfrm>
          <a:prstGeom prst="rect">
            <a:avLst/>
          </a:prstGeom>
          <a:ln w="28575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Accolade fermante 6"/>
          <p:cNvSpPr/>
          <p:nvPr/>
        </p:nvSpPr>
        <p:spPr>
          <a:xfrm rot="3989763">
            <a:off x="5157875" y="2136097"/>
            <a:ext cx="740898" cy="20775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C:\Users\noëlie\Pictures\PPE\P50401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149080"/>
            <a:ext cx="2714625" cy="2047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Image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836712"/>
            <a:ext cx="712879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2483768" y="4581128"/>
            <a:ext cx="1512168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R CENA" pitchFamily="2" charset="0"/>
              </a:rPr>
              <a:t>Robot final</a:t>
            </a:r>
            <a:endParaRPr lang="fr-FR" sz="4000" dirty="0">
              <a:latin typeface="AR CENA" pitchFamily="2" charset="0"/>
            </a:endParaRPr>
          </a:p>
        </p:txBody>
      </p:sp>
      <p:pic>
        <p:nvPicPr>
          <p:cNvPr id="10" name="Image 9" descr="crayons couleurs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 animBg="1"/>
      <p:bldP spid="7" grpId="1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michael_thon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332656"/>
            <a:ext cx="2524125" cy="38004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ZoneTexte 4"/>
          <p:cNvSpPr txBox="1"/>
          <p:nvPr/>
        </p:nvSpPr>
        <p:spPr>
          <a:xfrm>
            <a:off x="4860032" y="4365104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Michael </a:t>
            </a:r>
            <a:r>
              <a:rPr lang="fr-FR" dirty="0" err="1" smtClean="0"/>
              <a:t>Tonet</a:t>
            </a:r>
            <a:r>
              <a:rPr lang="fr-FR" dirty="0" smtClean="0"/>
              <a:t>  (1796-1871)</a:t>
            </a:r>
            <a:endParaRPr lang="fr-FR" dirty="0"/>
          </a:p>
        </p:txBody>
      </p:sp>
      <p:pic>
        <p:nvPicPr>
          <p:cNvPr id="6" name="Image 5" descr="00003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2852936"/>
            <a:ext cx="1152128" cy="1382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 6" descr="chaises-design-1476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188640"/>
            <a:ext cx="931555" cy="1934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 7" descr="focus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5013176"/>
            <a:ext cx="1224135" cy="1703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8" descr="4gniupw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6216" y="5085184"/>
            <a:ext cx="2088232" cy="1469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 9" descr="4ae4_1_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39952" y="5157192"/>
            <a:ext cx="1422028" cy="1317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 useBgFill="1">
        <p:nvSpPr>
          <p:cNvPr id="11" name="ZoneTexte 10"/>
          <p:cNvSpPr txBox="1"/>
          <p:nvPr/>
        </p:nvSpPr>
        <p:spPr>
          <a:xfrm>
            <a:off x="5580112" y="404664"/>
            <a:ext cx="3312368" cy="1569660"/>
          </a:xfrm>
          <a:prstGeom prst="rect">
            <a:avLst/>
          </a:prstGeom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fr-FR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17500" dir="2700000" algn="ctr" rotWithShape="0">
                    <a:schemeClr val="bg1">
                      <a:alpha val="43000"/>
                    </a:schemeClr>
                  </a:outerShdw>
                </a:effectLst>
                <a:latin typeface="AR DARLING" pitchFamily="2" charset="0"/>
              </a:rPr>
              <a:t>« donner un aspect attirant à un objet »</a:t>
            </a:r>
            <a:endParaRPr lang="fr-FR" sz="32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317500" dir="2700000" algn="ctr" rotWithShape="0">
                  <a:schemeClr val="bg1">
                    <a:alpha val="43000"/>
                  </a:schemeClr>
                </a:outerShdw>
              </a:effectLst>
              <a:latin typeface="AR DARLING" pitchFamily="2" charset="0"/>
            </a:endParaRPr>
          </a:p>
        </p:txBody>
      </p:sp>
      <p:pic>
        <p:nvPicPr>
          <p:cNvPr id="12" name="Image 11" descr="club-coke-2011-les-nouvelles-bouteilles-coca-cola-inspirees-10409598kwlzm_205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07704" y="1484784"/>
            <a:ext cx="1800200" cy="1800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Image 12" descr="sid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11960" y="3789040"/>
            <a:ext cx="4286250" cy="2676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Image 13" descr="PB26071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07904" y="1052736"/>
            <a:ext cx="2952328" cy="37444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ZoneTexte 14"/>
          <p:cNvSpPr txBox="1"/>
          <p:nvPr/>
        </p:nvSpPr>
        <p:spPr>
          <a:xfrm>
            <a:off x="3563888" y="508518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  <a:latin typeface="AR BLANCA" pitchFamily="2" charset="0"/>
              </a:rPr>
              <a:t>Robot suiveur de ligne</a:t>
            </a:r>
            <a:endParaRPr lang="fr-FR" sz="2800" dirty="0">
              <a:solidFill>
                <a:srgbClr val="FF0000"/>
              </a:solidFill>
              <a:latin typeface="AR BLANCA" pitchFamily="2" charset="0"/>
            </a:endParaRPr>
          </a:p>
        </p:txBody>
      </p:sp>
      <p:pic>
        <p:nvPicPr>
          <p:cNvPr id="16" name="Image 15" descr="crayons couleurs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8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4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 build="allAtOnce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267744" y="116632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lgerian" pitchFamily="82" charset="0"/>
              </a:rPr>
              <a:t>Sommaire</a:t>
            </a:r>
            <a:endParaRPr lang="fr-FR" sz="5400" dirty="0">
              <a:solidFill>
                <a:schemeClr val="accent1">
                  <a:lumMod val="60000"/>
                  <a:lumOff val="40000"/>
                </a:schemeClr>
              </a:solidFill>
              <a:latin typeface="Algerian" pitchFamily="82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195736" y="1410355"/>
            <a:ext cx="9144000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UcPeriod"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99FF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Robot suiveur de ligne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a) Historique 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b) Solution apportée par le groupe Design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99FF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II. L’apport de la mécanique dans le Design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a) Ebauche 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b) Elaboration de la solution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1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99FF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III. Le clin d’œil final par l’électricité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a) La vue à travers la lumière</a:t>
            </a:r>
            <a:r>
              <a:rPr kumimoji="0" lang="fr-FR" sz="2000" b="1" i="1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b) Le rythme dans l’ouïe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99FF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IV. Instants figés de notre projet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2000" b="1" dirty="0" smtClean="0">
              <a:solidFill>
                <a:srgbClr val="99FF33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2000" b="1" dirty="0" smtClean="0">
              <a:solidFill>
                <a:srgbClr val="99FF33"/>
              </a:solidFill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Image 9" descr="crayons couleur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4642127"/>
            <a:ext cx="2584127" cy="2215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3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267744" y="116632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lgerian" pitchFamily="82" charset="0"/>
              </a:rPr>
              <a:t>Sommaire</a:t>
            </a:r>
            <a:endParaRPr lang="fr-FR" sz="5400" dirty="0">
              <a:solidFill>
                <a:schemeClr val="accent1">
                  <a:lumMod val="60000"/>
                  <a:lumOff val="40000"/>
                </a:schemeClr>
              </a:solidFill>
              <a:latin typeface="Algerian" pitchFamily="82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195736" y="1410355"/>
            <a:ext cx="9144000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UcPeriod"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99FF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Robot suiveur de ligne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2" action="ppaction://hlinksldjump"/>
              </a:rPr>
              <a:t>a) </a:t>
            </a: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Historique 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3" action="ppaction://hlinksldjump"/>
              </a:rPr>
              <a:t>b) </a:t>
            </a: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Solution apportée par le groupe Design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99FF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II. L’apport de la mécanique dans le Design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4" action="ppaction://hlinksldjump"/>
              </a:rPr>
              <a:t>a) </a:t>
            </a: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Ebauche 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5" action="ppaction://hlinksldjump"/>
              </a:rPr>
              <a:t>b) </a:t>
            </a: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Elaboration de la solution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1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99FF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III. Le clin d’œil final par l’électricité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6" action="ppaction://hlinksldjump"/>
              </a:rPr>
              <a:t>a) </a:t>
            </a: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La vue à travers la lumière</a:t>
            </a:r>
            <a:r>
              <a:rPr kumimoji="0" lang="fr-FR" sz="2000" b="1" i="1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7" action="ppaction://hlinksldjump"/>
              </a:rPr>
              <a:t>b) </a:t>
            </a: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Le rythme dans l’ouïe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99FF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8" action="ppaction://hlinkfile"/>
              </a:rPr>
              <a:t>IV. Instants figés de notre projet</a:t>
            </a:r>
            <a:endParaRPr kumimoji="0" lang="fr-FR" sz="2000" b="1" i="0" u="none" strike="noStrike" cap="none" normalizeH="0" baseline="0" dirty="0" smtClean="0">
              <a:ln>
                <a:noFill/>
              </a:ln>
              <a:solidFill>
                <a:srgbClr val="99FF33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1" i="0" u="none" strike="noStrike" cap="none" normalizeH="0" baseline="0" dirty="0" smtClean="0">
              <a:ln>
                <a:noFill/>
              </a:ln>
              <a:solidFill>
                <a:srgbClr val="99FF33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2000" b="1" dirty="0" smtClean="0">
              <a:solidFill>
                <a:srgbClr val="99FF33"/>
              </a:solidFill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age 5" descr="crayons couleurs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72200" y="4642127"/>
            <a:ext cx="2584127" cy="2215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F:\PPE\PB2607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0"/>
            <a:ext cx="3789680" cy="3067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ZoneTexte 7"/>
          <p:cNvSpPr txBox="1"/>
          <p:nvPr/>
        </p:nvSpPr>
        <p:spPr>
          <a:xfrm>
            <a:off x="1835696" y="188640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Gill Sans Ultra Bold" pitchFamily="34" charset="0"/>
              </a:rPr>
              <a:t>Concours de robotique:</a:t>
            </a:r>
            <a:endParaRPr lang="fr-FR" sz="2800" dirty="0">
              <a:solidFill>
                <a:schemeClr val="accent1">
                  <a:lumMod val="60000"/>
                  <a:lumOff val="40000"/>
                </a:schemeClr>
              </a:solidFill>
              <a:latin typeface="Gill Sans Ultra Bold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44008" y="2852936"/>
            <a:ext cx="33843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2000" b="0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Brush Script MT" pitchFamily="66" charset="0"/>
                <a:ea typeface="Times New Roman" pitchFamily="18" charset="0"/>
                <a:cs typeface="Arial" pitchFamily="34" charset="0"/>
              </a:rPr>
              <a:t>Il doit tenir dans un carton de feuille A4  </a:t>
            </a:r>
            <a:endParaRPr kumimoji="0" lang="fr-FR" sz="2000" b="0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latin typeface="Brush Script MT" pitchFamily="66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716016" y="1484784"/>
            <a:ext cx="33843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2000" b="0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Brush Script MT" pitchFamily="66" charset="0"/>
                <a:ea typeface="Times New Roman" pitchFamily="18" charset="0"/>
                <a:cs typeface="Arial" pitchFamily="34" charset="0"/>
              </a:rPr>
              <a:t>Il doit être autonome et posséder un interrupteur marche/arrêt </a:t>
            </a:r>
            <a:endParaRPr kumimoji="0" lang="fr-FR" sz="2000" b="0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latin typeface="Brush Script MT" pitchFamily="66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337066" y="4355232"/>
            <a:ext cx="5697970" cy="224676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2000" b="0" i="0" u="none" strike="noStrike" cap="none" normalizeH="0" baseline="0" dirty="0" smtClean="0">
                <a:solidFill>
                  <a:schemeClr val="tx1"/>
                </a:solidFill>
                <a:effectLst/>
                <a:latin typeface="Brush Script MT" pitchFamily="66" charset="0"/>
                <a:ea typeface="Times New Roman" pitchFamily="18" charset="0"/>
                <a:cs typeface="Arial" pitchFamily="34" charset="0"/>
              </a:rPr>
              <a:t>IL est </a:t>
            </a:r>
            <a:r>
              <a:rPr lang="fr-FR" sz="2000" dirty="0" smtClean="0">
                <a:latin typeface="Brush Script MT" pitchFamily="66" charset="0"/>
                <a:ea typeface="Times New Roman" pitchFamily="18" charset="0"/>
                <a:cs typeface="Arial" pitchFamily="34" charset="0"/>
              </a:rPr>
              <a:t>composé: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2000" b="0" i="0" u="none" strike="noStrike" cap="none" normalizeH="0" baseline="0" dirty="0" smtClean="0">
                <a:solidFill>
                  <a:schemeClr val="tx1"/>
                </a:solidFill>
                <a:effectLst/>
                <a:latin typeface="Brush Script MT" pitchFamily="66" charset="0"/>
                <a:ea typeface="Times New Roman" pitchFamily="18" charset="0"/>
                <a:cs typeface="Arial" pitchFamily="34" charset="0"/>
              </a:rPr>
              <a:t>D’une structure métallique qui est le squelette du robot  </a:t>
            </a:r>
            <a:endParaRPr kumimoji="0" lang="fr-FR" sz="2000" b="0" i="0" u="none" strike="noStrike" cap="none" normalizeH="0" baseline="0" dirty="0" smtClean="0">
              <a:solidFill>
                <a:schemeClr val="tx1"/>
              </a:solidFill>
              <a:effectLst/>
              <a:latin typeface="Brush Script MT" pitchFamily="66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kumimoji="0" lang="fr-FR" sz="2000" b="0" i="0" u="none" strike="noStrike" cap="none" normalizeH="0" baseline="0" dirty="0" smtClean="0">
                <a:solidFill>
                  <a:schemeClr val="tx1"/>
                </a:solidFill>
                <a:effectLst/>
                <a:latin typeface="Brush Script MT" pitchFamily="66" charset="0"/>
                <a:ea typeface="Calibri" pitchFamily="34" charset="0"/>
                <a:cs typeface="Times New Roman" pitchFamily="18" charset="0"/>
              </a:rPr>
              <a:t>D’une partie commande avec un microcontrôleur</a:t>
            </a:r>
          </a:p>
          <a:p>
            <a:pPr lvl="0" algn="ctr"/>
            <a:r>
              <a:rPr kumimoji="0" lang="fr-FR" sz="2000" b="0" i="0" u="none" strike="noStrike" cap="none" normalizeH="0" baseline="0" dirty="0" smtClean="0">
                <a:solidFill>
                  <a:schemeClr val="tx1"/>
                </a:solidFill>
                <a:effectLst/>
                <a:latin typeface="Brush Script MT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fr-FR" sz="2000" dirty="0" smtClean="0">
                <a:latin typeface="Brush Script MT" pitchFamily="66" charset="0"/>
              </a:rPr>
              <a:t>D’actionneurs  </a:t>
            </a:r>
          </a:p>
          <a:p>
            <a:pPr lvl="0" algn="ctr"/>
            <a:r>
              <a:rPr lang="fr-FR" sz="2000" dirty="0" smtClean="0">
                <a:latin typeface="Brush Script MT" pitchFamily="66" charset="0"/>
              </a:rPr>
              <a:t>De capteurs </a:t>
            </a:r>
          </a:p>
          <a:p>
            <a:pPr lvl="0" algn="ctr"/>
            <a:r>
              <a:rPr lang="fr-FR" sz="2000" dirty="0" smtClean="0">
                <a:latin typeface="Brush Script MT" pitchFamily="66" charset="0"/>
              </a:rPr>
              <a:t>Le robot peut avoir une partie golfeur pour effectuer un tir</a:t>
            </a:r>
            <a:r>
              <a:rPr lang="fr-FR" sz="2000" dirty="0" smtClean="0"/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tx1"/>
              </a:solidFill>
              <a:effectLst/>
              <a:latin typeface="Brush Script MT" pitchFamily="66" charset="0"/>
              <a:cs typeface="Arial" pitchFamily="34" charset="0"/>
            </a:endParaRPr>
          </a:p>
        </p:txBody>
      </p:sp>
      <p:pic>
        <p:nvPicPr>
          <p:cNvPr id="12" name="Image 11" descr="crayons couleurs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00392" y="6432773"/>
            <a:ext cx="495895" cy="425227"/>
          </a:xfrm>
          <a:prstGeom prst="rect">
            <a:avLst/>
          </a:prstGeom>
        </p:spPr>
      </p:pic>
      <p:pic>
        <p:nvPicPr>
          <p:cNvPr id="9" name="ROB21_5.MOD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11560" y="332656"/>
            <a:ext cx="7488832" cy="5991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0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236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25" grpId="0"/>
      <p:bldP spid="1027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2736"/>
            <a:ext cx="4104456" cy="31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131840" y="620688"/>
            <a:ext cx="338437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0" name="Zone de texte 29"/>
          <p:cNvSpPr txBox="1">
            <a:spLocks noChangeArrowheads="1"/>
          </p:cNvSpPr>
          <p:nvPr/>
        </p:nvSpPr>
        <p:spPr bwMode="auto">
          <a:xfrm>
            <a:off x="7164288" y="260648"/>
            <a:ext cx="1368152" cy="432048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ell MT" pitchFamily="18" charset="0"/>
                <a:cs typeface="Arial" pitchFamily="34" charset="0"/>
              </a:rPr>
              <a:t>Carte capteur</a:t>
            </a:r>
          </a:p>
        </p:txBody>
      </p:sp>
      <p:sp>
        <p:nvSpPr>
          <p:cNvPr id="17411" name="Zone de texte 30"/>
          <p:cNvSpPr txBox="1">
            <a:spLocks noChangeArrowheads="1"/>
          </p:cNvSpPr>
          <p:nvPr/>
        </p:nvSpPr>
        <p:spPr bwMode="auto">
          <a:xfrm>
            <a:off x="7092280" y="1988840"/>
            <a:ext cx="1584176" cy="36004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ell MT" pitchFamily="18" charset="0"/>
                <a:cs typeface="Arial" pitchFamily="34" charset="0"/>
              </a:rPr>
              <a:t>Cartes moteurs</a:t>
            </a:r>
          </a:p>
        </p:txBody>
      </p:sp>
      <p:sp>
        <p:nvSpPr>
          <p:cNvPr id="17412" name="Zone de texte 31"/>
          <p:cNvSpPr txBox="1">
            <a:spLocks noChangeArrowheads="1"/>
          </p:cNvSpPr>
          <p:nvPr/>
        </p:nvSpPr>
        <p:spPr bwMode="auto">
          <a:xfrm>
            <a:off x="3995936" y="3861048"/>
            <a:ext cx="649288" cy="252412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ell MT" pitchFamily="18" charset="0"/>
                <a:cs typeface="Arial" pitchFamily="34" charset="0"/>
              </a:rPr>
              <a:t>Piles</a:t>
            </a:r>
          </a:p>
        </p:txBody>
      </p:sp>
      <p:sp>
        <p:nvSpPr>
          <p:cNvPr id="17413" name="Zone de texte 28"/>
          <p:cNvSpPr txBox="1">
            <a:spLocks noChangeArrowheads="1"/>
          </p:cNvSpPr>
          <p:nvPr/>
        </p:nvSpPr>
        <p:spPr bwMode="auto">
          <a:xfrm>
            <a:off x="1619672" y="2348880"/>
            <a:ext cx="1296144" cy="43204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ell MT" pitchFamily="18" charset="0"/>
                <a:cs typeface="Arial" pitchFamily="34" charset="0"/>
              </a:rPr>
              <a:t>Moteurs</a:t>
            </a:r>
          </a:p>
        </p:txBody>
      </p:sp>
      <p:sp>
        <p:nvSpPr>
          <p:cNvPr id="17414" name="Zone de texte 27"/>
          <p:cNvSpPr txBox="1">
            <a:spLocks noChangeArrowheads="1"/>
          </p:cNvSpPr>
          <p:nvPr/>
        </p:nvSpPr>
        <p:spPr bwMode="auto">
          <a:xfrm>
            <a:off x="1907704" y="260648"/>
            <a:ext cx="1584176" cy="648072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ell MT" pitchFamily="18" charset="0"/>
                <a:cs typeface="Arial" pitchFamily="34" charset="0"/>
              </a:rPr>
              <a:t>Carte de puissance</a:t>
            </a:r>
          </a:p>
        </p:txBody>
      </p:sp>
      <p:cxnSp>
        <p:nvCxnSpPr>
          <p:cNvPr id="12" name="Connecteur droit avec flèche 11"/>
          <p:cNvCxnSpPr/>
          <p:nvPr/>
        </p:nvCxnSpPr>
        <p:spPr>
          <a:xfrm rot="10800000" flipV="1">
            <a:off x="5436096" y="692696"/>
            <a:ext cx="172819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>
            <a:stCxn id="17411" idx="1"/>
          </p:cNvCxnSpPr>
          <p:nvPr/>
        </p:nvCxnSpPr>
        <p:spPr>
          <a:xfrm rot="10800000">
            <a:off x="5436096" y="1484784"/>
            <a:ext cx="1656184" cy="6840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>
            <a:stCxn id="17411" idx="1"/>
          </p:cNvCxnSpPr>
          <p:nvPr/>
        </p:nvCxnSpPr>
        <p:spPr>
          <a:xfrm rot="10800000" flipV="1">
            <a:off x="5436096" y="2168860"/>
            <a:ext cx="1656184" cy="1800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>
            <a:stCxn id="17412" idx="0"/>
          </p:cNvCxnSpPr>
          <p:nvPr/>
        </p:nvCxnSpPr>
        <p:spPr>
          <a:xfrm rot="5400000" flipH="1" flipV="1">
            <a:off x="3690206" y="2691222"/>
            <a:ext cx="1800200" cy="5394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>
            <a:stCxn id="17412" idx="0"/>
          </p:cNvCxnSpPr>
          <p:nvPr/>
        </p:nvCxnSpPr>
        <p:spPr>
          <a:xfrm rot="5400000" flipH="1" flipV="1">
            <a:off x="3870226" y="2583210"/>
            <a:ext cx="1728192" cy="8274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 flipV="1">
            <a:off x="2771800" y="1556792"/>
            <a:ext cx="1584176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>
            <a:off x="2771800" y="2348880"/>
            <a:ext cx="158417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 rot="16200000" flipH="1">
            <a:off x="3167844" y="1016732"/>
            <a:ext cx="100811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Image 31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25144"/>
            <a:ext cx="2376264" cy="1599431"/>
          </a:xfrm>
          <a:prstGeom prst="rect">
            <a:avLst/>
          </a:prstGeom>
          <a:noFill/>
          <a:ln>
            <a:noFill/>
          </a:ln>
        </p:spPr>
      </p:pic>
      <p:sp>
        <p:nvSpPr>
          <p:cNvPr id="17415" name="Zone de texte 34"/>
          <p:cNvSpPr txBox="1">
            <a:spLocks noChangeArrowheads="1"/>
          </p:cNvSpPr>
          <p:nvPr/>
        </p:nvSpPr>
        <p:spPr bwMode="auto">
          <a:xfrm>
            <a:off x="3851920" y="5589240"/>
            <a:ext cx="1698699" cy="36004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ll MT" pitchFamily="18" charset="0"/>
                <a:cs typeface="Arial" pitchFamily="34" charset="0"/>
              </a:rPr>
              <a:t>Carte principale</a:t>
            </a:r>
          </a:p>
        </p:txBody>
      </p:sp>
      <p:sp>
        <p:nvSpPr>
          <p:cNvPr id="17416" name="Zone de texte 35"/>
          <p:cNvSpPr txBox="1">
            <a:spLocks noChangeArrowheads="1"/>
          </p:cNvSpPr>
          <p:nvPr/>
        </p:nvSpPr>
        <p:spPr bwMode="auto">
          <a:xfrm>
            <a:off x="7524328" y="4077072"/>
            <a:ext cx="1323925" cy="36004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ll MT" pitchFamily="18" charset="0"/>
                <a:cs typeface="Arial" pitchFamily="34" charset="0"/>
              </a:rPr>
              <a:t>Jantes</a:t>
            </a:r>
          </a:p>
        </p:txBody>
      </p:sp>
      <p:cxnSp>
        <p:nvCxnSpPr>
          <p:cNvPr id="36" name="Connecteur droit avec flèche 35"/>
          <p:cNvCxnSpPr/>
          <p:nvPr/>
        </p:nvCxnSpPr>
        <p:spPr>
          <a:xfrm rot="5400000">
            <a:off x="6804248" y="4581128"/>
            <a:ext cx="122413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>
            <a:stCxn id="17415" idx="3"/>
          </p:cNvCxnSpPr>
          <p:nvPr/>
        </p:nvCxnSpPr>
        <p:spPr>
          <a:xfrm flipV="1">
            <a:off x="5550619" y="5301208"/>
            <a:ext cx="965597" cy="4680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 39" descr="crayons couleurs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32440" y="6432773"/>
            <a:ext cx="495895" cy="425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800" decel="100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8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  <p:bldP spid="17412" grpId="0" animBg="1"/>
      <p:bldP spid="17413" grpId="0" animBg="1"/>
      <p:bldP spid="17414" grpId="0" animBg="1"/>
      <p:bldP spid="17415" grpId="0" animBg="1"/>
      <p:bldP spid="174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led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434" name="Picture 2" descr="pièce pour camil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661255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>
            <a:off x="3779912" y="1340768"/>
            <a:ext cx="2952328" cy="36933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Implantation de 3 DEL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2987824" y="1844824"/>
            <a:ext cx="1008112" cy="93610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/>
          <p:cNvCxnSpPr>
            <a:stCxn id="8" idx="7"/>
          </p:cNvCxnSpPr>
          <p:nvPr/>
        </p:nvCxnSpPr>
        <p:spPr>
          <a:xfrm rot="5400000" flipH="1" flipV="1">
            <a:off x="3889578" y="1659532"/>
            <a:ext cx="281105" cy="36365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crayons couleurs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  <p:pic>
        <p:nvPicPr>
          <p:cNvPr id="13" name="Image 12" descr="de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67944" y="4797152"/>
            <a:ext cx="3847574" cy="1837022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4283968" y="4941168"/>
            <a:ext cx="3312368" cy="36933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Implantation de 2 DEL</a:t>
            </a:r>
            <a:endParaRPr lang="fr-FR" b="1" dirty="0">
              <a:solidFill>
                <a:schemeClr val="bg1"/>
              </a:solidFill>
            </a:endParaRPr>
          </a:p>
        </p:txBody>
      </p:sp>
      <p:cxnSp>
        <p:nvCxnSpPr>
          <p:cNvPr id="16" name="Connecteur droit avec flèche 15"/>
          <p:cNvCxnSpPr/>
          <p:nvPr/>
        </p:nvCxnSpPr>
        <p:spPr>
          <a:xfrm rot="10800000" flipV="1">
            <a:off x="5004048" y="5301208"/>
            <a:ext cx="792088" cy="50405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5724128" y="5301208"/>
            <a:ext cx="1152128" cy="57606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835697" y="166083"/>
            <a:ext cx="7128792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strike="noStrike" cap="none" normalizeH="0" baseline="0" dirty="0" smtClean="0">
                <a:ln>
                  <a:noFill/>
                </a:ln>
                <a:effectLst/>
                <a:latin typeface="AR CENA" pitchFamily="2" charset="0"/>
                <a:ea typeface="Calibri" pitchFamily="34" charset="0"/>
                <a:cs typeface="David" pitchFamily="34" charset="-79"/>
              </a:rPr>
              <a:t>Qu’est ce qu’une DEL ? Pourquoi utiliser des </a:t>
            </a:r>
            <a:r>
              <a:rPr kumimoji="0" lang="fr-FR" b="1" strike="noStrike" cap="none" normalizeH="0" baseline="0" dirty="0" err="1" smtClean="0">
                <a:ln>
                  <a:noFill/>
                </a:ln>
                <a:effectLst/>
                <a:latin typeface="AR CENA" pitchFamily="2" charset="0"/>
                <a:ea typeface="Calibri" pitchFamily="34" charset="0"/>
                <a:cs typeface="David" pitchFamily="34" charset="-79"/>
              </a:rPr>
              <a:t>DELs</a:t>
            </a:r>
            <a:r>
              <a:rPr kumimoji="0" lang="fr-FR" b="1" strike="noStrike" cap="none" normalizeH="0" baseline="0" dirty="0" smtClean="0">
                <a:ln>
                  <a:noFill/>
                </a:ln>
                <a:effectLst/>
                <a:latin typeface="AR CENA" pitchFamily="2" charset="0"/>
                <a:ea typeface="Calibri" pitchFamily="34" charset="0"/>
                <a:cs typeface="David" pitchFamily="34" charset="-79"/>
              </a:rPr>
              <a:t> Très Haute Luminosité ? Quels en sont les avantages ?</a:t>
            </a:r>
            <a:endParaRPr kumimoji="0" lang="fr-FR" b="0" strike="noStrike" cap="none" normalizeH="0" baseline="0" dirty="0" smtClean="0">
              <a:ln>
                <a:noFill/>
              </a:ln>
              <a:effectLst/>
              <a:latin typeface="AR CENA" pitchFamily="2" charset="0"/>
              <a:cs typeface="David" pitchFamily="34" charset="-79"/>
            </a:endParaRPr>
          </a:p>
        </p:txBody>
      </p:sp>
      <p:pic>
        <p:nvPicPr>
          <p:cNvPr id="5" name="Image 4" descr="LUXEONK2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80802" y="1196752"/>
            <a:ext cx="1740894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5" descr="762-avantage-inconvenient-led-reunion-9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3068960"/>
            <a:ext cx="1403648" cy="1037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4139952" y="1772816"/>
            <a:ext cx="5328592" cy="9233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Les diodes électroluminescentes sont des composants qui permettent de produire de la lumière.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55776" y="4293096"/>
            <a:ext cx="4572000" cy="230832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fr-FR" dirty="0" smtClean="0"/>
              <a:t>Avantages:</a:t>
            </a:r>
          </a:p>
          <a:p>
            <a:pPr algn="ctr"/>
            <a:r>
              <a:rPr lang="fr-FR" dirty="0" smtClean="0"/>
              <a:t>Elles ont une durée de vie relativement longue </a:t>
            </a:r>
            <a:r>
              <a:rPr lang="fr-FR" i="1" dirty="0" smtClean="0"/>
              <a:t>(les éteindre et les allumer à répétition n’influe presque pas sur cette durée de vie). </a:t>
            </a:r>
          </a:p>
          <a:p>
            <a:pPr algn="ctr"/>
            <a:r>
              <a:rPr lang="fr-FR" dirty="0" smtClean="0"/>
              <a:t>Temps d’allumage court.</a:t>
            </a:r>
          </a:p>
          <a:p>
            <a:pPr algn="ctr"/>
            <a:r>
              <a:rPr lang="fr-FR" dirty="0" smtClean="0"/>
              <a:t>Système ne consomment presque pas d’énergie, et ne chauffent pas.</a:t>
            </a:r>
            <a:endParaRPr lang="fr-FR" dirty="0"/>
          </a:p>
        </p:txBody>
      </p:sp>
      <p:pic>
        <p:nvPicPr>
          <p:cNvPr id="10" name="Image 9" descr="crayons couleurs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60432" y="6432773"/>
            <a:ext cx="495895" cy="425227"/>
          </a:xfrm>
          <a:prstGeom prst="rect">
            <a:avLst/>
          </a:prstGeom>
        </p:spPr>
      </p:pic>
      <p:pic>
        <p:nvPicPr>
          <p:cNvPr id="11" name="Image 10" descr="lampe-l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8557107">
            <a:off x="7884322" y="594697"/>
            <a:ext cx="1340573" cy="1007345"/>
          </a:xfrm>
          <a:prstGeom prst="rect">
            <a:avLst/>
          </a:prstGeom>
        </p:spPr>
      </p:pic>
      <p:pic>
        <p:nvPicPr>
          <p:cNvPr id="12" name="Image 11" descr="FEU_TRICOLORE_A_LED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800000">
            <a:off x="8318376" y="4869160"/>
            <a:ext cx="825624" cy="1290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  <p:bldP spid="9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haine d'energie v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564904"/>
            <a:ext cx="7061200" cy="3505200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5" name="ZoneTexte 4"/>
          <p:cNvSpPr txBox="1"/>
          <p:nvPr/>
        </p:nvSpPr>
        <p:spPr>
          <a:xfrm>
            <a:off x="323528" y="278092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bg1"/>
                </a:solidFill>
              </a:rPr>
              <a:t>Réglage de la luminosité de chacune des LED</a:t>
            </a:r>
            <a:endParaRPr lang="fr-FR" sz="900" dirty="0">
              <a:solidFill>
                <a:schemeClr val="bg1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284984"/>
            <a:ext cx="84384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435900"/>
            <a:ext cx="1080120" cy="51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5157192"/>
            <a:ext cx="93610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5157192"/>
            <a:ext cx="720080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>
          <a:xfrm>
            <a:off x="1331640" y="2852936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Acquérir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987824" y="2852936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Traiter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4572000" y="2852936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Communiquer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691680" y="335699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bg1"/>
                </a:solidFill>
              </a:rPr>
              <a:t>6 Boutons-poussoirs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323528" y="4653136"/>
            <a:ext cx="720080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bg1"/>
                </a:solidFill>
              </a:rPr>
              <a:t>Secteur</a:t>
            </a:r>
          </a:p>
          <a:p>
            <a:r>
              <a:rPr lang="fr-FR" sz="900" dirty="0" smtClean="0">
                <a:solidFill>
                  <a:schemeClr val="bg1"/>
                </a:solidFill>
              </a:rPr>
              <a:t>240V – 50Hz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987824" y="458112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Distribuer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499992" y="4581128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Convertir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6516216" y="2564904"/>
            <a:ext cx="9361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bg1"/>
                </a:solidFill>
              </a:rPr>
              <a:t>Valeur du rapport cyclique des signaux de commande des LED R, V et B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6300192" y="3573016"/>
            <a:ext cx="1476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bg1"/>
                </a:solidFill>
              </a:rPr>
              <a:t>Non réglée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3419872" y="4077072"/>
            <a:ext cx="1728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bg1"/>
                </a:solidFill>
              </a:rPr>
              <a:t>PWMR, PWMV, PWMB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6372200" y="5805264"/>
            <a:ext cx="6480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bg1"/>
                </a:solidFill>
              </a:rPr>
              <a:t>Réglée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331640" y="4581128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Alimenter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1475656" y="530120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Alimentation 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stabilisée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5580112" y="4365104"/>
            <a:ext cx="21602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Luminosité de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 chacune des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</a:rPr>
              <a:t> LED</a:t>
            </a:r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11560" y="404664"/>
            <a:ext cx="3024336" cy="369332"/>
          </a:xfrm>
          <a:prstGeom prst="rect">
            <a:avLst/>
          </a:prstGeom>
          <a:solidFill>
            <a:srgbClr val="FF000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dirty="0" smtClean="0">
                <a:solidFill>
                  <a:schemeClr val="tx1">
                    <a:lumMod val="95000"/>
                  </a:schemeClr>
                </a:solidFill>
                <a:latin typeface="AR CENA" pitchFamily="2" charset="0"/>
                <a:ea typeface="Calibri" pitchFamily="34" charset="0"/>
                <a:cs typeface="Arial Narrow" pitchFamily="34" charset="0"/>
              </a:rPr>
              <a:t>Comment commander ces LED ?</a:t>
            </a:r>
            <a:endParaRPr lang="fr-FR" dirty="0" smtClean="0">
              <a:solidFill>
                <a:schemeClr val="tx1">
                  <a:lumMod val="95000"/>
                </a:schemeClr>
              </a:solidFill>
              <a:latin typeface="AR CENA" pitchFamily="2" charset="0"/>
              <a:cs typeface="Arial" pitchFamily="34" charset="0"/>
            </a:endParaRPr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 rot="1014648">
            <a:off x="5410692" y="573144"/>
            <a:ext cx="960638" cy="118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mage 26" descr="crayons couleurs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100392" y="6432773"/>
            <a:ext cx="495895" cy="425227"/>
          </a:xfrm>
          <a:prstGeom prst="rect">
            <a:avLst/>
          </a:prstGeom>
        </p:spPr>
      </p:pic>
      <p:pic>
        <p:nvPicPr>
          <p:cNvPr id="29" name="Image 28" descr="F:\PPE\signaux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7944" y="116632"/>
            <a:ext cx="417646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Image 29" descr="F:\PPE\S1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9512" y="5157192"/>
            <a:ext cx="35814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Image 30" descr="F:\PPE\S2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16016" y="5301208"/>
            <a:ext cx="33909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5508104" y="6165304"/>
            <a:ext cx="20162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 Narrow" pitchFamily="34" charset="0"/>
              </a:rPr>
              <a:t>Signal S2 en fonction de N2 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27584" y="6165304"/>
            <a:ext cx="18886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u="sng" dirty="0" smtClean="0">
                <a:solidFill>
                  <a:srgbClr val="FF0000"/>
                </a:solidFill>
                <a:latin typeface="Calibri" pitchFamily="34" charset="0"/>
              </a:rPr>
              <a:t>Signal S1 en fonction de N1</a:t>
            </a:r>
            <a:endParaRPr lang="fr-FR" dirty="0"/>
          </a:p>
        </p:txBody>
      </p:sp>
      <p:sp>
        <p:nvSpPr>
          <p:cNvPr id="35" name="Rectangle 34"/>
          <p:cNvSpPr/>
          <p:nvPr/>
        </p:nvSpPr>
        <p:spPr>
          <a:xfrm>
            <a:off x="6660232" y="2708920"/>
            <a:ext cx="2016224" cy="923330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fr-FR" dirty="0" smtClean="0"/>
              <a:t>Ce signal est modulé grâce à un comparateur </a:t>
            </a:r>
            <a:endParaRPr lang="fr-FR" dirty="0"/>
          </a:p>
        </p:txBody>
      </p:sp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7596336" y="0"/>
            <a:ext cx="1257300" cy="647700"/>
          </a:xfrm>
          <a:prstGeom prst="wedgeEllipseCallout">
            <a:avLst>
              <a:gd name="adj1" fmla="val -64495"/>
              <a:gd name="adj2" fmla="val 65884"/>
            </a:avLst>
          </a:prstGeom>
          <a:solidFill>
            <a:srgbClr val="FFFFFF"/>
          </a:solidFill>
          <a:ln w="31750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cs typeface="Arial" pitchFamily="34" charset="0"/>
              </a:rPr>
              <a:t>M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 rot="300108">
            <a:off x="7764466" y="595951"/>
            <a:ext cx="1110614" cy="601658"/>
          </a:xfrm>
          <a:prstGeom prst="wedgeEllipseCallout">
            <a:avLst>
              <a:gd name="adj1" fmla="val -71542"/>
              <a:gd name="adj2" fmla="val 22778"/>
            </a:avLst>
          </a:prstGeom>
          <a:solidFill>
            <a:srgbClr val="FFFFFF"/>
          </a:solidFill>
          <a:ln w="31750">
            <a:solidFill>
              <a:srgbClr val="F7964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F79646"/>
                </a:solidFill>
                <a:effectLst/>
                <a:latin typeface="Calibri" pitchFamily="34" charset="0"/>
                <a:cs typeface="Arial" pitchFamily="34" charset="0"/>
              </a:rPr>
              <a:t>N1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>
            <a:off x="7812360" y="1412776"/>
            <a:ext cx="952500" cy="600075"/>
          </a:xfrm>
          <a:prstGeom prst="wedgeEllipseCallout">
            <a:avLst>
              <a:gd name="adj1" fmla="val -85468"/>
              <a:gd name="adj2" fmla="val -43014"/>
            </a:avLst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Calibri" pitchFamily="34" charset="0"/>
                <a:cs typeface="Arial" pitchFamily="34" charset="0"/>
              </a:rPr>
              <a:t>N2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251520" y="4653136"/>
            <a:ext cx="63367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 Narrow" pitchFamily="34" charset="0"/>
              </a:rPr>
              <a:t> Grâce à ce signal, on va pouvoir déterminer le rapport cyclique qui a pour formule :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22" name="Picture 18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4581128"/>
            <a:ext cx="792088" cy="552620"/>
          </a:xfrm>
          <a:prstGeom prst="rect">
            <a:avLst/>
          </a:prstGeom>
          <a:noFill/>
        </p:spPr>
      </p:pic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1187625" y="2060849"/>
            <a:ext cx="1296144" cy="18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9" name="AutoShape 7"/>
          <p:cNvSpPr>
            <a:spLocks noChangeArrowheads="1"/>
          </p:cNvSpPr>
          <p:nvPr/>
        </p:nvSpPr>
        <p:spPr bwMode="auto">
          <a:xfrm rot="16200000">
            <a:off x="1151112" y="2817440"/>
            <a:ext cx="360362" cy="287338"/>
          </a:xfrm>
          <a:prstGeom prst="flowChartMerg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0" name="Line 8"/>
          <p:cNvSpPr>
            <a:spLocks noChangeShapeType="1"/>
          </p:cNvSpPr>
          <p:nvPr/>
        </p:nvSpPr>
        <p:spPr bwMode="auto">
          <a:xfrm flipH="1">
            <a:off x="467544" y="2996952"/>
            <a:ext cx="72008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1" name="Rectangle 10"/>
          <p:cNvSpPr>
            <a:spLocks noChangeArrowheads="1"/>
          </p:cNvSpPr>
          <p:nvPr/>
        </p:nvSpPr>
        <p:spPr bwMode="auto">
          <a:xfrm>
            <a:off x="4355976" y="2132856"/>
            <a:ext cx="1296144" cy="2304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3" name="Line 20"/>
          <p:cNvSpPr>
            <a:spLocks noChangeShapeType="1"/>
          </p:cNvSpPr>
          <p:nvPr/>
        </p:nvSpPr>
        <p:spPr bwMode="auto">
          <a:xfrm>
            <a:off x="5652120" y="3140968"/>
            <a:ext cx="66141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4" name="Line 9"/>
          <p:cNvSpPr>
            <a:spLocks noChangeShapeType="1"/>
          </p:cNvSpPr>
          <p:nvPr/>
        </p:nvSpPr>
        <p:spPr bwMode="auto">
          <a:xfrm>
            <a:off x="2483768" y="2492896"/>
            <a:ext cx="187220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5" name="Line 11"/>
          <p:cNvSpPr>
            <a:spLocks noChangeShapeType="1"/>
          </p:cNvSpPr>
          <p:nvPr/>
        </p:nvSpPr>
        <p:spPr bwMode="auto">
          <a:xfrm flipH="1">
            <a:off x="2195736" y="4005064"/>
            <a:ext cx="2162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6" name="Line 14"/>
          <p:cNvSpPr>
            <a:spLocks noChangeShapeType="1"/>
          </p:cNvSpPr>
          <p:nvPr/>
        </p:nvSpPr>
        <p:spPr bwMode="auto">
          <a:xfrm flipH="1">
            <a:off x="3491880" y="2348880"/>
            <a:ext cx="180975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7" name="Line 14"/>
          <p:cNvSpPr>
            <a:spLocks noChangeShapeType="1"/>
          </p:cNvSpPr>
          <p:nvPr/>
        </p:nvSpPr>
        <p:spPr bwMode="auto">
          <a:xfrm flipH="1">
            <a:off x="3347864" y="3933056"/>
            <a:ext cx="180975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pic>
        <p:nvPicPr>
          <p:cNvPr id="48" name="Picture 24" descr="clock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5536" y="3140968"/>
            <a:ext cx="685800" cy="666750"/>
          </a:xfrm>
          <a:prstGeom prst="rect">
            <a:avLst/>
          </a:prstGeom>
          <a:noFill/>
        </p:spPr>
      </p:pic>
      <p:sp>
        <p:nvSpPr>
          <p:cNvPr id="49" name="Text Box 23"/>
          <p:cNvSpPr txBox="1">
            <a:spLocks noChangeArrowheads="1"/>
          </p:cNvSpPr>
          <p:nvPr/>
        </p:nvSpPr>
        <p:spPr bwMode="auto">
          <a:xfrm>
            <a:off x="467544" y="2564904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 err="1"/>
              <a:t>Clk</a:t>
            </a:r>
            <a:endParaRPr lang="fr-FR" dirty="0"/>
          </a:p>
        </p:txBody>
      </p:sp>
      <p:sp>
        <p:nvSpPr>
          <p:cNvPr id="50" name="Text Box 6"/>
          <p:cNvSpPr txBox="1">
            <a:spLocks noChangeArrowheads="1"/>
          </p:cNvSpPr>
          <p:nvPr/>
        </p:nvSpPr>
        <p:spPr bwMode="auto">
          <a:xfrm>
            <a:off x="1331640" y="2132856"/>
            <a:ext cx="12954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100" dirty="0"/>
              <a:t>COMPTEUR</a:t>
            </a:r>
          </a:p>
        </p:txBody>
      </p:sp>
      <p:sp>
        <p:nvSpPr>
          <p:cNvPr id="52" name="Text Box 22"/>
          <p:cNvSpPr txBox="1">
            <a:spLocks noChangeArrowheads="1"/>
          </p:cNvSpPr>
          <p:nvPr/>
        </p:nvSpPr>
        <p:spPr bwMode="auto">
          <a:xfrm>
            <a:off x="4355976" y="2132856"/>
            <a:ext cx="144360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100" dirty="0"/>
              <a:t>COMPARATEUR</a:t>
            </a:r>
          </a:p>
        </p:txBody>
      </p:sp>
      <p:sp>
        <p:nvSpPr>
          <p:cNvPr id="53" name="Text Box 19"/>
          <p:cNvSpPr txBox="1">
            <a:spLocks noChangeArrowheads="1"/>
          </p:cNvSpPr>
          <p:nvPr/>
        </p:nvSpPr>
        <p:spPr bwMode="auto">
          <a:xfrm>
            <a:off x="4355976" y="234888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/>
              <a:t>A</a:t>
            </a:r>
          </a:p>
        </p:txBody>
      </p:sp>
      <p:sp>
        <p:nvSpPr>
          <p:cNvPr id="54" name="Text Box 18"/>
          <p:cNvSpPr txBox="1">
            <a:spLocks noChangeArrowheads="1"/>
          </p:cNvSpPr>
          <p:nvPr/>
        </p:nvSpPr>
        <p:spPr bwMode="auto">
          <a:xfrm>
            <a:off x="4427984" y="378904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/>
              <a:t>B</a:t>
            </a:r>
          </a:p>
        </p:txBody>
      </p:sp>
      <p:sp>
        <p:nvSpPr>
          <p:cNvPr id="55" name="Text Box 25"/>
          <p:cNvSpPr txBox="1">
            <a:spLocks noChangeArrowheads="1"/>
          </p:cNvSpPr>
          <p:nvPr/>
        </p:nvSpPr>
        <p:spPr bwMode="auto">
          <a:xfrm>
            <a:off x="4932040" y="2996952"/>
            <a:ext cx="628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 dirty="0"/>
              <a:t>A&lt;B</a:t>
            </a:r>
          </a:p>
        </p:txBody>
      </p:sp>
      <p:sp>
        <p:nvSpPr>
          <p:cNvPr id="56" name="Text Box 21"/>
          <p:cNvSpPr txBox="1">
            <a:spLocks noChangeArrowheads="1"/>
          </p:cNvSpPr>
          <p:nvPr/>
        </p:nvSpPr>
        <p:spPr bwMode="auto">
          <a:xfrm>
            <a:off x="6300192" y="2924944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/>
              <a:t>S</a:t>
            </a:r>
          </a:p>
        </p:txBody>
      </p:sp>
      <p:sp>
        <p:nvSpPr>
          <p:cNvPr id="57" name="Text Box 16"/>
          <p:cNvSpPr txBox="1">
            <a:spLocks noChangeArrowheads="1"/>
          </p:cNvSpPr>
          <p:nvPr/>
        </p:nvSpPr>
        <p:spPr bwMode="auto">
          <a:xfrm>
            <a:off x="3635896" y="2492896"/>
            <a:ext cx="238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/>
              <a:t>n</a:t>
            </a:r>
          </a:p>
        </p:txBody>
      </p:sp>
      <p:sp>
        <p:nvSpPr>
          <p:cNvPr id="58" name="Text Box 16"/>
          <p:cNvSpPr txBox="1">
            <a:spLocks noChangeArrowheads="1"/>
          </p:cNvSpPr>
          <p:nvPr/>
        </p:nvSpPr>
        <p:spPr bwMode="auto">
          <a:xfrm>
            <a:off x="3419872" y="4077072"/>
            <a:ext cx="238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/>
              <a:t>n</a:t>
            </a:r>
          </a:p>
        </p:txBody>
      </p:sp>
      <p:sp>
        <p:nvSpPr>
          <p:cNvPr id="59" name="Text Box 12"/>
          <p:cNvSpPr txBox="1">
            <a:spLocks noChangeArrowheads="1"/>
          </p:cNvSpPr>
          <p:nvPr/>
        </p:nvSpPr>
        <p:spPr bwMode="auto">
          <a:xfrm>
            <a:off x="3275856" y="2132856"/>
            <a:ext cx="352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>
                <a:solidFill>
                  <a:srgbClr val="3399FF"/>
                </a:solidFill>
              </a:rPr>
              <a:t>M</a:t>
            </a:r>
          </a:p>
        </p:txBody>
      </p:sp>
      <p:sp>
        <p:nvSpPr>
          <p:cNvPr id="60" name="Text Box 15"/>
          <p:cNvSpPr txBox="1">
            <a:spLocks noChangeArrowheads="1"/>
          </p:cNvSpPr>
          <p:nvPr/>
        </p:nvSpPr>
        <p:spPr bwMode="auto">
          <a:xfrm>
            <a:off x="3059832" y="3861048"/>
            <a:ext cx="352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>
                <a:solidFill>
                  <a:schemeClr val="folHlink"/>
                </a:solidFill>
              </a:rPr>
              <a:t>N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decel="1000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" decel="1000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" decel="1000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" decel="1000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" decel="100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800" decel="10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1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2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8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3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>
                      <p:stCondLst>
                        <p:cond delay="indefinite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800" decel="100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4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9" fill="hold">
                      <p:stCondLst>
                        <p:cond delay="indefinite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7" fill="hold">
                      <p:stCondLst>
                        <p:cond delay="indefinite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2" fill="hold">
                      <p:stCondLst>
                        <p:cond delay="indefinite"/>
                      </p:stCondLst>
                      <p:childTnLst>
                        <p:par>
                          <p:cTn id="513" fill="hold">
                            <p:stCondLst>
                              <p:cond delay="0"/>
                            </p:stCondLst>
                            <p:childTnLst>
                              <p:par>
                                <p:cTn id="5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9" fill="hold">
                      <p:stCondLst>
                        <p:cond delay="indefinite"/>
                      </p:stCondLst>
                      <p:childTnLst>
                        <p:par>
                          <p:cTn id="530" fill="hold">
                            <p:stCondLst>
                              <p:cond delay="0"/>
                            </p:stCondLst>
                            <p:childTnLst>
                              <p:par>
                                <p:cTn id="5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7" fill="hold">
                      <p:stCondLst>
                        <p:cond delay="indefinite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1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2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4" fill="hold">
                      <p:stCondLst>
                        <p:cond delay="indefinite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8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0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 build="allAtOnce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 build="allAtOnce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5" grpId="0" animBg="1"/>
      <p:bldP spid="21512" grpId="0"/>
      <p:bldP spid="34" grpId="0"/>
      <p:bldP spid="35" grpId="0" animBg="1"/>
      <p:bldP spid="21513" grpId="0" animBg="1"/>
      <p:bldP spid="21514" grpId="0" animBg="1"/>
      <p:bldP spid="21515" grpId="0" animBg="1"/>
      <p:bldP spid="21523" grpId="0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9" grpId="0"/>
      <p:bldP spid="50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Personnalisé 24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99FF66"/>
      </a:accent1>
      <a:accent2>
        <a:srgbClr val="7598D9"/>
      </a:accent2>
      <a:accent3>
        <a:srgbClr val="A5A5A5"/>
      </a:accent3>
      <a:accent4>
        <a:srgbClr val="F5CD2D"/>
      </a:accent4>
      <a:accent5>
        <a:srgbClr val="AEBAD5"/>
      </a:accent5>
      <a:accent6>
        <a:srgbClr val="777C84"/>
      </a:accent6>
      <a:hlink>
        <a:srgbClr val="FF0000"/>
      </a:hlink>
      <a:folHlink>
        <a:srgbClr val="C0000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1168</TotalTime>
  <Words>760</Words>
  <Application>Microsoft Office PowerPoint</Application>
  <PresentationFormat>Affichage à l'écran (4:3)</PresentationFormat>
  <Paragraphs>230</Paragraphs>
  <Slides>18</Slides>
  <Notes>3</Notes>
  <HiddenSlides>0</HiddenSlides>
  <MMClips>9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Oriel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noëlie</dc:creator>
  <cp:lastModifiedBy>noëlie</cp:lastModifiedBy>
  <cp:revision>34</cp:revision>
  <dcterms:created xsi:type="dcterms:W3CDTF">2011-05-04T18:39:18Z</dcterms:created>
  <dcterms:modified xsi:type="dcterms:W3CDTF">2011-05-08T19:40:48Z</dcterms:modified>
</cp:coreProperties>
</file>