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58" r:id="rId18"/>
    <p:sldId id="268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75" d="100"/>
          <a:sy n="75" d="100"/>
        </p:scale>
        <p:origin x="-462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96880-D12F-4D4D-A0BC-01D870BCC627}" type="datetimeFigureOut">
              <a:rPr lang="fr-FR" smtClean="0"/>
              <a:pPr/>
              <a:t>14/05/2009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D0E0D-8D22-423E-9704-BBC8EEDFB2F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40DC1-270D-4353-91C1-448AEC095796}" type="datetimeFigureOut">
              <a:rPr lang="fr-FR" smtClean="0"/>
              <a:pPr/>
              <a:t>14/05/2009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9D2E-213C-4DC1-B24E-23E64BB04D2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40DC1-270D-4353-91C1-448AEC095796}" type="datetimeFigureOut">
              <a:rPr lang="fr-FR" smtClean="0"/>
              <a:pPr/>
              <a:t>14/05/2009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9D2E-213C-4DC1-B24E-23E64BB04D2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40DC1-270D-4353-91C1-448AEC095796}" type="datetimeFigureOut">
              <a:rPr lang="fr-FR" smtClean="0"/>
              <a:pPr/>
              <a:t>14/05/2009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9D2E-213C-4DC1-B24E-23E64BB04D2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40DC1-270D-4353-91C1-448AEC095796}" type="datetimeFigureOut">
              <a:rPr lang="fr-FR" smtClean="0"/>
              <a:pPr/>
              <a:t>14/05/2009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9D2E-213C-4DC1-B24E-23E64BB04D2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40DC1-270D-4353-91C1-448AEC095796}" type="datetimeFigureOut">
              <a:rPr lang="fr-FR" smtClean="0"/>
              <a:pPr/>
              <a:t>14/05/2009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9D2E-213C-4DC1-B24E-23E64BB04D2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40DC1-270D-4353-91C1-448AEC095796}" type="datetimeFigureOut">
              <a:rPr lang="fr-FR" smtClean="0"/>
              <a:pPr/>
              <a:t>14/05/2009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9D2E-213C-4DC1-B24E-23E64BB04D2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40DC1-270D-4353-91C1-448AEC095796}" type="datetimeFigureOut">
              <a:rPr lang="fr-FR" smtClean="0"/>
              <a:pPr/>
              <a:t>14/05/2009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9D2E-213C-4DC1-B24E-23E64BB04D2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40DC1-270D-4353-91C1-448AEC095796}" type="datetimeFigureOut">
              <a:rPr lang="fr-FR" smtClean="0"/>
              <a:pPr/>
              <a:t>14/05/2009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9D2E-213C-4DC1-B24E-23E64BB04D2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40DC1-270D-4353-91C1-448AEC095796}" type="datetimeFigureOut">
              <a:rPr lang="fr-FR" smtClean="0"/>
              <a:pPr/>
              <a:t>14/05/2009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9D2E-213C-4DC1-B24E-23E64BB04D2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40DC1-270D-4353-91C1-448AEC095796}" type="datetimeFigureOut">
              <a:rPr lang="fr-FR" smtClean="0"/>
              <a:pPr/>
              <a:t>14/05/2009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9D2E-213C-4DC1-B24E-23E64BB04D2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40DC1-270D-4353-91C1-448AEC095796}" type="datetimeFigureOut">
              <a:rPr lang="fr-FR" smtClean="0"/>
              <a:pPr/>
              <a:t>14/05/2009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9D2E-213C-4DC1-B24E-23E64BB04D2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40DC1-270D-4353-91C1-448AEC095796}" type="datetimeFigureOut">
              <a:rPr lang="fr-FR" smtClean="0"/>
              <a:pPr/>
              <a:t>14/05/2009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39D2E-213C-4DC1-B24E-23E64BB04D2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6.jpeg"/><Relationship Id="rId2" Type="http://schemas.openxmlformats.org/officeDocument/2006/relationships/video" Target="file:///C:\Fraps\vlc%202009-05-14%2019-10-40-17.avi" TargetMode="External"/><Relationship Id="rId1" Type="http://schemas.openxmlformats.org/officeDocument/2006/relationships/video" Target="file:///C:\Fraps\vlc%202009-05-14%2019-11-09-57.avi" TargetMode="Externa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1.jpeg"/><Relationship Id="rId9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 descr="walle1280x800.bmp"/>
          <p:cNvPicPr>
            <a:picLocks noChangeAspect="1"/>
          </p:cNvPicPr>
          <p:nvPr/>
        </p:nvPicPr>
        <p:blipFill>
          <a:blip r:embed="rId2">
            <a:lum bright="20000" contras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2214546" y="10715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6" name="Image 5" descr="walle1280x800.bmp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/>
          <a:lstStyle/>
          <a:p>
            <a:r>
              <a:rPr lang="fr-FR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Le robot suiveur de ligne</a:t>
            </a:r>
            <a:endParaRPr lang="fr-FR" b="1" i="1" dirty="0">
              <a:solidFill>
                <a:schemeClr val="accent1">
                  <a:lumMod val="60000"/>
                  <a:lumOff val="4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57158" y="2786058"/>
            <a:ext cx="85010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Courier New" pitchFamily="49" charset="0"/>
              </a:rPr>
              <a:t>Notre objectif est de concevoir et réaliser un robot capable :</a:t>
            </a:r>
            <a:br>
              <a:rPr lang="fr-F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Courier New" pitchFamily="49" charset="0"/>
              </a:rPr>
            </a:br>
            <a:r>
              <a:rPr lang="fr-F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Courier New" pitchFamily="49" charset="0"/>
              </a:rPr>
              <a:t>	- de suivre une ligne noire</a:t>
            </a:r>
          </a:p>
          <a:p>
            <a:r>
              <a:rPr lang="fr-F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Courier New" pitchFamily="49" charset="0"/>
              </a:rPr>
              <a:t>	- de ramasser une balle au milieu d’un circuit</a:t>
            </a:r>
            <a:endParaRPr lang="fr-FR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 descr="walle1280x800.bmp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ZoneTexte 18"/>
          <p:cNvSpPr txBox="1"/>
          <p:nvPr/>
        </p:nvSpPr>
        <p:spPr>
          <a:xfrm>
            <a:off x="785786" y="571480"/>
            <a:ext cx="55162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  <a:sym typeface="Wingdings" pitchFamily="2" charset="2"/>
              </a:rPr>
              <a:t> Nouveau Graphe de transition adapté au problème</a:t>
            </a:r>
            <a:endParaRPr lang="fr-FR" sz="1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000108"/>
            <a:ext cx="7419975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6" descr="walle1280x800.bmp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071670" y="642918"/>
            <a:ext cx="5214974" cy="914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Réalisation</a:t>
            </a:r>
            <a:endParaRPr lang="fr-FR" sz="4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14348" y="2000240"/>
            <a:ext cx="571504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fr-FR" sz="2000" b="1" cap="all" dirty="0" smtClean="0">
                <a:ln w="0"/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  <a:latin typeface="Courier New" pitchFamily="49" charset="0"/>
                <a:cs typeface="Courier New" pitchFamily="49" charset="0"/>
              </a:rPr>
              <a:t>Construction du châssis</a:t>
            </a:r>
            <a:endParaRPr lang="fr-FR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5" name="Image 4" descr="Premier niveau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3571876"/>
            <a:ext cx="3741115" cy="20773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Image 6" descr="Second niveau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4" y="3571876"/>
            <a:ext cx="3714776" cy="20371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ZoneTexte 8"/>
          <p:cNvSpPr txBox="1"/>
          <p:nvPr/>
        </p:nvSpPr>
        <p:spPr>
          <a:xfrm>
            <a:off x="1142976" y="2857496"/>
            <a:ext cx="18646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  <a:sym typeface="Wingdings" pitchFamily="2" charset="2"/>
              </a:rPr>
              <a:t> Sur 2 niveaux</a:t>
            </a:r>
            <a:endParaRPr lang="fr-FR" sz="1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500166" y="6143644"/>
            <a:ext cx="1688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Premier niveau</a:t>
            </a:r>
            <a:endParaRPr lang="fr-FR" sz="1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286512" y="6143644"/>
            <a:ext cx="15808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Second niveau</a:t>
            </a:r>
            <a:endParaRPr lang="fr-FR" sz="1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3" name="Image 12" descr="carroseri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3240" y="2714620"/>
            <a:ext cx="5394960" cy="34671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/>
      <p:bldP spid="9" grpId="0"/>
      <p:bldP spid="11" grpId="0"/>
      <p:bldP spid="11" grpId="1"/>
      <p:bldP spid="12" grpId="0"/>
      <p:bldP spid="1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6" descr="walle1280x800.bmp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428596" y="857232"/>
            <a:ext cx="621510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fr-FR" sz="2000" b="1" cap="all" dirty="0" smtClean="0">
                <a:ln w="0"/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  <a:latin typeface="Courier New" pitchFamily="49" charset="0"/>
                <a:cs typeface="Courier New" pitchFamily="49" charset="0"/>
              </a:rPr>
              <a:t>Choix du nombre et des types de roues :</a:t>
            </a:r>
            <a:endParaRPr lang="fr-FR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857224" y="1643050"/>
            <a:ext cx="2853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Courier New" pitchFamily="49" charset="0"/>
                <a:sym typeface="Wingdings" pitchFamily="2" charset="2"/>
              </a:rPr>
              <a:t> 2</a:t>
            </a:r>
            <a:r>
              <a:rPr lang="fr-FR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Courier New" pitchFamily="49" charset="0"/>
              </a:rPr>
              <a:t> roues, pourquoi ?</a:t>
            </a:r>
            <a:endParaRPr lang="fr-FR" sz="1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28596" y="2285992"/>
            <a:ext cx="8143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Courier New" pitchFamily="49" charset="0"/>
                <a:cs typeface="Courier New" pitchFamily="49" charset="0"/>
              </a:rPr>
              <a:t>La motorisation de </a:t>
            </a:r>
            <a:r>
              <a:rPr lang="fr-FR" sz="1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4 roues</a:t>
            </a:r>
            <a: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  <a:r>
              <a:rPr lang="fr-FR" sz="1400" dirty="0" smtClean="0">
                <a:latin typeface="Courier New" pitchFamily="49" charset="0"/>
                <a:cs typeface="Courier New" pitchFamily="49" charset="0"/>
              </a:rPr>
              <a:t>aurait fortement </a:t>
            </a:r>
            <a:r>
              <a:rPr lang="fr-FR" sz="1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encombré</a:t>
            </a:r>
            <a:r>
              <a:rPr lang="fr-FR" sz="1400" dirty="0" smtClean="0">
                <a:latin typeface="Courier New" pitchFamily="49" charset="0"/>
                <a:cs typeface="Courier New" pitchFamily="49" charset="0"/>
              </a:rPr>
              <a:t> et </a:t>
            </a:r>
            <a:r>
              <a:rPr lang="fr-FR" sz="1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alourdi</a:t>
            </a:r>
            <a:r>
              <a:rPr lang="fr-FR" sz="1400" dirty="0" smtClean="0">
                <a:latin typeface="Courier New" pitchFamily="49" charset="0"/>
                <a:cs typeface="Courier New" pitchFamily="49" charset="0"/>
              </a:rPr>
              <a:t> le châssis</a:t>
            </a:r>
            <a:endParaRPr lang="fr-FR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28596" y="3000372"/>
            <a:ext cx="8134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Courier New" pitchFamily="49" charset="0"/>
                <a:cs typeface="Courier New" pitchFamily="49" charset="0"/>
              </a:rPr>
              <a:t>Le robot doit être le plus léger possible (pour faire le parcours dans un temps minimal)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857224" y="3786190"/>
            <a:ext cx="41344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Sélection des 2 roues motrices </a:t>
            </a:r>
            <a:r>
              <a:rPr lang="fr-FR" sz="1600" dirty="0" smtClean="0">
                <a:latin typeface="Courier New" pitchFamily="49" charset="0"/>
                <a:cs typeface="Courier New" pitchFamily="49" charset="0"/>
              </a:rPr>
              <a:t>:</a:t>
            </a:r>
            <a:endParaRPr lang="fr-FR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00034" y="4429132"/>
            <a:ext cx="5984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Courier New" pitchFamily="49" charset="0"/>
                <a:cs typeface="Courier New" pitchFamily="49" charset="0"/>
              </a:rPr>
              <a:t>De </a:t>
            </a:r>
            <a:r>
              <a:rPr lang="fr-FR" sz="1400" u="sng" dirty="0" smtClean="0">
                <a:latin typeface="Courier New" pitchFamily="49" charset="0"/>
                <a:cs typeface="Courier New" pitchFamily="49" charset="0"/>
              </a:rPr>
              <a:t>grandes roues</a:t>
            </a:r>
            <a:r>
              <a:rPr lang="fr-FR" sz="1400" dirty="0" smtClean="0">
                <a:latin typeface="Courier New" pitchFamily="49" charset="0"/>
                <a:cs typeface="Courier New" pitchFamily="49" charset="0"/>
              </a:rPr>
              <a:t> pour une plus </a:t>
            </a:r>
            <a:r>
              <a:rPr lang="fr-FR" sz="1400" u="sng" dirty="0" smtClean="0">
                <a:latin typeface="Courier New" pitchFamily="49" charset="0"/>
                <a:cs typeface="Courier New" pitchFamily="49" charset="0"/>
              </a:rPr>
              <a:t>grande vitesse</a:t>
            </a:r>
            <a:r>
              <a:rPr lang="fr-FR" sz="1400" dirty="0" smtClean="0">
                <a:latin typeface="Courier New" pitchFamily="49" charset="0"/>
                <a:cs typeface="Courier New" pitchFamily="49" charset="0"/>
              </a:rPr>
              <a:t> du robot</a:t>
            </a:r>
            <a:endParaRPr lang="fr-FR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857224" y="4857760"/>
            <a:ext cx="4714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u="sng" dirty="0" smtClean="0">
                <a:latin typeface="Courier New" pitchFamily="49" charset="0"/>
                <a:cs typeface="Courier New" pitchFamily="49" charset="0"/>
              </a:rPr>
              <a:t>roues fines</a:t>
            </a:r>
            <a:r>
              <a:rPr lang="fr-FR" sz="1400" dirty="0" smtClean="0">
                <a:latin typeface="Courier New" pitchFamily="49" charset="0"/>
                <a:cs typeface="Courier New" pitchFamily="49" charset="0"/>
              </a:rPr>
              <a:t> moins encombrantes</a:t>
            </a:r>
            <a:endParaRPr lang="fr-FR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572132" y="3571876"/>
            <a:ext cx="3143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Une bille installée à l’avant du robot:</a:t>
            </a:r>
            <a:endParaRPr lang="fr-FR" sz="1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6" name="Image 15" descr="Bil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4643446"/>
            <a:ext cx="1393512" cy="14713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7" name="ZoneTexte 16"/>
          <p:cNvSpPr txBox="1"/>
          <p:nvPr/>
        </p:nvSpPr>
        <p:spPr>
          <a:xfrm>
            <a:off x="857224" y="3571876"/>
            <a:ext cx="3023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Deux roues motorisées :</a:t>
            </a:r>
            <a:endParaRPr lang="fr-FR" sz="1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4214818"/>
            <a:ext cx="1093786" cy="24288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decel="100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decel="100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decel="100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2" grpId="0"/>
      <p:bldP spid="12" grpId="1"/>
      <p:bldP spid="13" grpId="0"/>
      <p:bldP spid="13" grpId="1"/>
      <p:bldP spid="14" grpId="0"/>
      <p:bldP spid="14" grpId="1"/>
      <p:bldP spid="15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Image 6" descr="walle1280x800.bmp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500034" y="428604"/>
            <a:ext cx="621510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fr-FR" sz="2000" b="1" cap="all" dirty="0" smtClean="0">
                <a:ln w="0"/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  <a:latin typeface="Courier New" pitchFamily="49" charset="0"/>
                <a:cs typeface="Courier New" pitchFamily="49" charset="0"/>
              </a:rPr>
              <a:t>Position des capteurs sur le robot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857224" y="1214422"/>
            <a:ext cx="71737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Courier New" pitchFamily="49" charset="0"/>
                <a:sym typeface="Wingdings" pitchFamily="2" charset="2"/>
              </a:rPr>
              <a:t> </a:t>
            </a:r>
            <a:r>
              <a:rPr lang="fr-FR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Courier New" pitchFamily="49" charset="0"/>
              </a:rPr>
              <a:t>Deux problèmes lors de la mise en place des capteurs </a:t>
            </a:r>
            <a:r>
              <a:rPr lang="fr-FR" sz="1600" dirty="0" smtClean="0">
                <a:latin typeface="Courier New" pitchFamily="49" charset="0"/>
                <a:cs typeface="Courier New" pitchFamily="49" charset="0"/>
              </a:rPr>
              <a:t>:</a:t>
            </a:r>
            <a:endParaRPr lang="fr-FR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500166" y="1857364"/>
            <a:ext cx="52325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Courier New" pitchFamily="49" charset="0"/>
                <a:cs typeface="Courier New" pitchFamily="49" charset="0"/>
              </a:rPr>
              <a:t>- Le centrage des capteurs par rapport au robot</a:t>
            </a:r>
            <a:endParaRPr lang="fr-FR" sz="1400" dirty="0"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19" name="Groupe 18"/>
          <p:cNvGrpSpPr/>
          <p:nvPr/>
        </p:nvGrpSpPr>
        <p:grpSpPr>
          <a:xfrm>
            <a:off x="2928926" y="2071678"/>
            <a:ext cx="2705240" cy="4429156"/>
            <a:chOff x="2857488" y="2285992"/>
            <a:chExt cx="2705240" cy="4429156"/>
          </a:xfrm>
        </p:grpSpPr>
        <p:pic>
          <p:nvPicPr>
            <p:cNvPr id="3074" name="Picture 2" descr="F:\Images SolidWorks\triangle capteurs1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1995530" y="3147950"/>
              <a:ext cx="4429156" cy="270524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cxnSp>
          <p:nvCxnSpPr>
            <p:cNvPr id="9" name="Connecteur droit 8"/>
            <p:cNvCxnSpPr/>
            <p:nvPr/>
          </p:nvCxnSpPr>
          <p:spPr>
            <a:xfrm rot="5400000" flipH="1" flipV="1">
              <a:off x="2607455" y="3964785"/>
              <a:ext cx="2143140" cy="107157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/>
            <p:nvPr/>
          </p:nvCxnSpPr>
          <p:spPr>
            <a:xfrm>
              <a:off x="3143240" y="5572140"/>
              <a:ext cx="2214578" cy="1588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3714744" y="3929066"/>
              <a:ext cx="2143140" cy="1143008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avec flèche vers la gauche 19"/>
          <p:cNvSpPr/>
          <p:nvPr/>
        </p:nvSpPr>
        <p:spPr>
          <a:xfrm>
            <a:off x="5715008" y="3571876"/>
            <a:ext cx="3214710" cy="914400"/>
          </a:xfrm>
          <a:prstGeom prst="leftArrowCallout">
            <a:avLst>
              <a:gd name="adj1" fmla="val 22222"/>
              <a:gd name="adj2" fmla="val 20833"/>
              <a:gd name="adj3" fmla="val 40278"/>
              <a:gd name="adj4" fmla="val 64977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Triangle isocèle pour centrer les capteurs</a:t>
            </a:r>
            <a:endParaRPr lang="fr-FR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1500166" y="2214554"/>
            <a:ext cx="4588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Courier New" pitchFamily="49" charset="0"/>
                <a:cs typeface="Courier New" pitchFamily="49" charset="0"/>
              </a:rPr>
              <a:t>- Les capteurs doivent être à 4mm du sol.</a:t>
            </a:r>
            <a:endParaRPr lang="fr-FR" sz="14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22" name="Image 21" descr="carte capteu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051387">
            <a:off x="376793" y="3036764"/>
            <a:ext cx="3267904" cy="14075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3" name="Image 22" descr="placement capteur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213964">
            <a:off x="5685298" y="2709915"/>
            <a:ext cx="2881228" cy="24079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cxnSp>
        <p:nvCxnSpPr>
          <p:cNvPr id="25" name="Connecteur droit 24"/>
          <p:cNvCxnSpPr/>
          <p:nvPr/>
        </p:nvCxnSpPr>
        <p:spPr>
          <a:xfrm>
            <a:off x="3286116" y="5214950"/>
            <a:ext cx="2000264" cy="1588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rot="16200000" flipH="1">
            <a:off x="3786182" y="5429264"/>
            <a:ext cx="571504" cy="14287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>
            <a:off x="4143372" y="5786454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rot="5400000">
            <a:off x="4214810" y="5429264"/>
            <a:ext cx="571504" cy="14287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/>
          <p:nvPr/>
        </p:nvCxnSpPr>
        <p:spPr>
          <a:xfrm>
            <a:off x="2857488" y="6143644"/>
            <a:ext cx="278608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/>
          <p:cNvCxnSpPr/>
          <p:nvPr/>
        </p:nvCxnSpPr>
        <p:spPr>
          <a:xfrm rot="5400000">
            <a:off x="4107653" y="5965049"/>
            <a:ext cx="357190" cy="1588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/>
          <p:cNvSpPr txBox="1"/>
          <p:nvPr/>
        </p:nvSpPr>
        <p:spPr>
          <a:xfrm>
            <a:off x="4357686" y="5786454"/>
            <a:ext cx="506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Courier New" pitchFamily="49" charset="0"/>
                <a:cs typeface="Courier New" pitchFamily="49" charset="0"/>
              </a:rPr>
              <a:t>4mm</a:t>
            </a:r>
            <a:endParaRPr lang="fr-FR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20" grpId="0" animBg="1"/>
      <p:bldP spid="20" grpId="1" animBg="1"/>
      <p:bldP spid="21" grpId="0"/>
      <p:bldP spid="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6" descr="walle1280x800.bmp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500034" y="428604"/>
            <a:ext cx="621510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fr-FR" sz="2000" b="1" cap="all" dirty="0" smtClean="0">
                <a:ln w="0"/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  <a:latin typeface="Courier New" pitchFamily="49" charset="0"/>
                <a:cs typeface="Courier New" pitchFamily="49" charset="0"/>
              </a:rPr>
              <a:t>Le système de prise de balle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000100" y="1500174"/>
            <a:ext cx="60722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Plusieurs idées : </a:t>
            </a:r>
          </a:p>
          <a:p>
            <a:endParaRPr lang="fr-FR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lvl="1">
              <a:buFontTx/>
              <a:buChar char="-"/>
            </a:pPr>
            <a:r>
              <a:rPr lang="fr-FR" dirty="0" smtClean="0">
                <a:latin typeface="Courier New" pitchFamily="49" charset="0"/>
                <a:cs typeface="Courier New" pitchFamily="49" charset="0"/>
              </a:rPr>
              <a:t>Un système venturi</a:t>
            </a:r>
          </a:p>
          <a:p>
            <a:pPr lvl="1">
              <a:buFontTx/>
              <a:buChar char="-"/>
            </a:pPr>
            <a:r>
              <a:rPr lang="fr-FR" dirty="0" smtClean="0">
                <a:latin typeface="Courier New" pitchFamily="49" charset="0"/>
                <a:cs typeface="Courier New" pitchFamily="49" charset="0"/>
              </a:rPr>
              <a:t>Un système pouvant capturer la balle à l’aide d’un moteur à courant continu…</a:t>
            </a:r>
          </a:p>
          <a:p>
            <a:pPr lvl="1">
              <a:buFontTx/>
              <a:buChar char="-"/>
            </a:pPr>
            <a:r>
              <a:rPr lang="fr-FR" dirty="0" smtClean="0">
                <a:latin typeface="Courier New" pitchFamily="49" charset="0"/>
                <a:cs typeface="Courier New" pitchFamily="49" charset="0"/>
              </a:rPr>
              <a:t>Un système utilisant l’attraction terrestre à l’aide d’un servomoteur.</a:t>
            </a:r>
            <a:endParaRPr lang="fr-FR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71538" y="2428868"/>
            <a:ext cx="4182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Courier New" pitchFamily="49" charset="0"/>
              </a:rPr>
              <a:t>Un servomoteur est composé : </a:t>
            </a:r>
            <a:endParaRPr lang="fr-FR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8" name="Image 7"/>
          <p:cNvPicPr/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1000100" y="3214686"/>
            <a:ext cx="2362200" cy="25050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ZoneTexte 8"/>
          <p:cNvSpPr txBox="1"/>
          <p:nvPr/>
        </p:nvSpPr>
        <p:spPr>
          <a:xfrm>
            <a:off x="3929058" y="3571876"/>
            <a:ext cx="40831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1600" dirty="0" smtClean="0">
                <a:latin typeface="Courier New" pitchFamily="49" charset="0"/>
                <a:cs typeface="Courier New" pitchFamily="49" charset="0"/>
              </a:rPr>
              <a:t> d’un moteur à courant continu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>
                <a:latin typeface="Courier New" pitchFamily="49" charset="0"/>
                <a:cs typeface="Courier New" pitchFamily="49" charset="0"/>
              </a:rPr>
              <a:t> d’un réducteur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>
                <a:latin typeface="Courier New" pitchFamily="49" charset="0"/>
                <a:cs typeface="Courier New" pitchFamily="49" charset="0"/>
              </a:rPr>
              <a:t> d’une électronique de commande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2.22222E-6 2.22222E-6 L -0.00052 -0.22778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7" grpId="1"/>
      <p:bldP spid="9" grpId="0"/>
      <p:bldP spid="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6" descr="walle1280x800.bmp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500034" y="428604"/>
            <a:ext cx="621510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fr-FR" sz="2000" b="1" cap="all" dirty="0" smtClean="0">
                <a:ln w="0"/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  <a:latin typeface="Courier New" pitchFamily="49" charset="0"/>
                <a:cs typeface="Courier New" pitchFamily="49" charset="0"/>
              </a:rPr>
              <a:t>Le système de prise de balle</a:t>
            </a:r>
          </a:p>
        </p:txBody>
      </p:sp>
      <p:grpSp>
        <p:nvGrpSpPr>
          <p:cNvPr id="10" name="Groupe 9"/>
          <p:cNvGrpSpPr/>
          <p:nvPr/>
        </p:nvGrpSpPr>
        <p:grpSpPr>
          <a:xfrm>
            <a:off x="3643306" y="785794"/>
            <a:ext cx="4625988" cy="5588334"/>
            <a:chOff x="2714612" y="857232"/>
            <a:chExt cx="4625988" cy="5588334"/>
          </a:xfrm>
        </p:grpSpPr>
        <p:pic>
          <p:nvPicPr>
            <p:cNvPr id="5" name="Image 4" descr="systeme prise de balle avant aprè complet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14612" y="857232"/>
              <a:ext cx="4316461" cy="558833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sp>
          <p:nvSpPr>
            <p:cNvPr id="6" name="Ellipse 5"/>
            <p:cNvSpPr/>
            <p:nvPr/>
          </p:nvSpPr>
          <p:spPr>
            <a:xfrm>
              <a:off x="5786446" y="4714884"/>
              <a:ext cx="214314" cy="200020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Forme libre 8"/>
            <p:cNvSpPr/>
            <p:nvPr/>
          </p:nvSpPr>
          <p:spPr>
            <a:xfrm>
              <a:off x="6299200" y="5118100"/>
              <a:ext cx="1041400" cy="914400"/>
            </a:xfrm>
            <a:custGeom>
              <a:avLst/>
              <a:gdLst>
                <a:gd name="connsiteX0" fmla="*/ 0 w 1041400"/>
                <a:gd name="connsiteY0" fmla="*/ 12700 h 914400"/>
                <a:gd name="connsiteX1" fmla="*/ 76200 w 1041400"/>
                <a:gd name="connsiteY1" fmla="*/ 25400 h 914400"/>
                <a:gd name="connsiteX2" fmla="*/ 228600 w 1041400"/>
                <a:gd name="connsiteY2" fmla="*/ 0 h 914400"/>
                <a:gd name="connsiteX3" fmla="*/ 292100 w 1041400"/>
                <a:gd name="connsiteY3" fmla="*/ 12700 h 914400"/>
                <a:gd name="connsiteX4" fmla="*/ 368300 w 1041400"/>
                <a:gd name="connsiteY4" fmla="*/ 38100 h 914400"/>
                <a:gd name="connsiteX5" fmla="*/ 406400 w 1041400"/>
                <a:gd name="connsiteY5" fmla="*/ 50800 h 914400"/>
                <a:gd name="connsiteX6" fmla="*/ 508000 w 1041400"/>
                <a:gd name="connsiteY6" fmla="*/ 76200 h 914400"/>
                <a:gd name="connsiteX7" fmla="*/ 533400 w 1041400"/>
                <a:gd name="connsiteY7" fmla="*/ 114300 h 914400"/>
                <a:gd name="connsiteX8" fmla="*/ 558800 w 1041400"/>
                <a:gd name="connsiteY8" fmla="*/ 190500 h 914400"/>
                <a:gd name="connsiteX9" fmla="*/ 622300 w 1041400"/>
                <a:gd name="connsiteY9" fmla="*/ 368300 h 914400"/>
                <a:gd name="connsiteX10" fmla="*/ 622300 w 1041400"/>
                <a:gd name="connsiteY10" fmla="*/ 368300 h 914400"/>
                <a:gd name="connsiteX11" fmla="*/ 647700 w 1041400"/>
                <a:gd name="connsiteY11" fmla="*/ 444500 h 914400"/>
                <a:gd name="connsiteX12" fmla="*/ 660400 w 1041400"/>
                <a:gd name="connsiteY12" fmla="*/ 622300 h 914400"/>
                <a:gd name="connsiteX13" fmla="*/ 673100 w 1041400"/>
                <a:gd name="connsiteY13" fmla="*/ 660400 h 914400"/>
                <a:gd name="connsiteX14" fmla="*/ 749300 w 1041400"/>
                <a:gd name="connsiteY14" fmla="*/ 698500 h 914400"/>
                <a:gd name="connsiteX15" fmla="*/ 825500 w 1041400"/>
                <a:gd name="connsiteY15" fmla="*/ 749300 h 914400"/>
                <a:gd name="connsiteX16" fmla="*/ 863600 w 1041400"/>
                <a:gd name="connsiteY16" fmla="*/ 774700 h 914400"/>
                <a:gd name="connsiteX17" fmla="*/ 876300 w 1041400"/>
                <a:gd name="connsiteY17" fmla="*/ 863600 h 914400"/>
                <a:gd name="connsiteX18" fmla="*/ 914400 w 1041400"/>
                <a:gd name="connsiteY18" fmla="*/ 876300 h 914400"/>
                <a:gd name="connsiteX19" fmla="*/ 977900 w 1041400"/>
                <a:gd name="connsiteY19" fmla="*/ 889000 h 914400"/>
                <a:gd name="connsiteX20" fmla="*/ 1041400 w 1041400"/>
                <a:gd name="connsiteY20" fmla="*/ 9144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41400" h="914400">
                  <a:moveTo>
                    <a:pt x="0" y="12700"/>
                  </a:moveTo>
                  <a:cubicBezTo>
                    <a:pt x="25400" y="16933"/>
                    <a:pt x="50450" y="25400"/>
                    <a:pt x="76200" y="25400"/>
                  </a:cubicBezTo>
                  <a:cubicBezTo>
                    <a:pt x="161270" y="25400"/>
                    <a:pt x="168987" y="19871"/>
                    <a:pt x="228600" y="0"/>
                  </a:cubicBezTo>
                  <a:cubicBezTo>
                    <a:pt x="249767" y="4233"/>
                    <a:pt x="271275" y="7020"/>
                    <a:pt x="292100" y="12700"/>
                  </a:cubicBezTo>
                  <a:cubicBezTo>
                    <a:pt x="317931" y="19745"/>
                    <a:pt x="342900" y="29633"/>
                    <a:pt x="368300" y="38100"/>
                  </a:cubicBezTo>
                  <a:cubicBezTo>
                    <a:pt x="381000" y="42333"/>
                    <a:pt x="393273" y="48175"/>
                    <a:pt x="406400" y="50800"/>
                  </a:cubicBezTo>
                  <a:cubicBezTo>
                    <a:pt x="483027" y="66125"/>
                    <a:pt x="449422" y="56674"/>
                    <a:pt x="508000" y="76200"/>
                  </a:cubicBezTo>
                  <a:cubicBezTo>
                    <a:pt x="516467" y="88900"/>
                    <a:pt x="527201" y="100352"/>
                    <a:pt x="533400" y="114300"/>
                  </a:cubicBezTo>
                  <a:cubicBezTo>
                    <a:pt x="544274" y="138766"/>
                    <a:pt x="558800" y="190500"/>
                    <a:pt x="558800" y="190500"/>
                  </a:cubicBezTo>
                  <a:cubicBezTo>
                    <a:pt x="575286" y="322391"/>
                    <a:pt x="552568" y="263702"/>
                    <a:pt x="622300" y="368300"/>
                  </a:cubicBezTo>
                  <a:lnTo>
                    <a:pt x="622300" y="368300"/>
                  </a:lnTo>
                  <a:lnTo>
                    <a:pt x="647700" y="444500"/>
                  </a:lnTo>
                  <a:cubicBezTo>
                    <a:pt x="651933" y="503767"/>
                    <a:pt x="653458" y="563289"/>
                    <a:pt x="660400" y="622300"/>
                  </a:cubicBezTo>
                  <a:cubicBezTo>
                    <a:pt x="661964" y="635595"/>
                    <a:pt x="664737" y="649947"/>
                    <a:pt x="673100" y="660400"/>
                  </a:cubicBezTo>
                  <a:cubicBezTo>
                    <a:pt x="700162" y="694228"/>
                    <a:pt x="716170" y="680094"/>
                    <a:pt x="749300" y="698500"/>
                  </a:cubicBezTo>
                  <a:cubicBezTo>
                    <a:pt x="775985" y="713325"/>
                    <a:pt x="800100" y="732367"/>
                    <a:pt x="825500" y="749300"/>
                  </a:cubicBezTo>
                  <a:lnTo>
                    <a:pt x="863600" y="774700"/>
                  </a:lnTo>
                  <a:cubicBezTo>
                    <a:pt x="867833" y="804333"/>
                    <a:pt x="862913" y="836826"/>
                    <a:pt x="876300" y="863600"/>
                  </a:cubicBezTo>
                  <a:cubicBezTo>
                    <a:pt x="882287" y="875574"/>
                    <a:pt x="901413" y="873053"/>
                    <a:pt x="914400" y="876300"/>
                  </a:cubicBezTo>
                  <a:cubicBezTo>
                    <a:pt x="935341" y="881535"/>
                    <a:pt x="956959" y="883765"/>
                    <a:pt x="977900" y="889000"/>
                  </a:cubicBezTo>
                  <a:cubicBezTo>
                    <a:pt x="1009287" y="896847"/>
                    <a:pt x="1015123" y="901262"/>
                    <a:pt x="1041400" y="914400"/>
                  </a:cubicBezTo>
                </a:path>
              </a:pathLst>
            </a:cu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2" name="Connecteur droit avec flèche 11"/>
          <p:cNvCxnSpPr/>
          <p:nvPr/>
        </p:nvCxnSpPr>
        <p:spPr>
          <a:xfrm flipV="1">
            <a:off x="2357422" y="1928802"/>
            <a:ext cx="1428760" cy="1357322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2357422" y="3286124"/>
            <a:ext cx="1785950" cy="1000132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071538" y="2857496"/>
            <a:ext cx="1271590" cy="164307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1071538" y="3286124"/>
            <a:ext cx="13573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Le servomoteur pivote</a:t>
            </a:r>
            <a:endParaRPr lang="fr-FR" sz="1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1071538" y="2857496"/>
            <a:ext cx="121444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Le fil se détache, la lame vient alors frapper la balle</a:t>
            </a:r>
            <a:endParaRPr lang="fr-FR" sz="1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 animBg="1"/>
      <p:bldP spid="20" grpId="0"/>
      <p:bldP spid="20" grpId="1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6" descr="walle1280x800.bmp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571472" y="500042"/>
            <a:ext cx="621510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fr-FR" sz="2000" b="1" cap="all" dirty="0" smtClean="0">
                <a:ln w="0"/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  <a:latin typeface="Courier New" pitchFamily="49" charset="0"/>
                <a:cs typeface="Courier New" pitchFamily="49" charset="0"/>
              </a:rPr>
              <a:t>Problèmes rencontrés :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285852" y="1500174"/>
            <a:ext cx="576952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fr-FR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Courier New" pitchFamily="49" charset="0"/>
              </a:rPr>
              <a:t>Fixation entre les moteurs et les roues non fournis</a:t>
            </a:r>
          </a:p>
          <a:p>
            <a:r>
              <a:rPr lang="fr-FR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Courier New" pitchFamily="49" charset="0"/>
              </a:rPr>
              <a:t/>
            </a:r>
            <a:br>
              <a:rPr lang="fr-FR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Courier New" pitchFamily="49" charset="0"/>
              </a:rPr>
            </a:br>
            <a:r>
              <a:rPr lang="fr-FR" sz="1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Fabrication de moyeux, à l’aide d’une fraiseuse</a:t>
            </a:r>
            <a:r>
              <a:rPr lang="fr-FR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Courier New" pitchFamily="49" charset="0"/>
                <a:cs typeface="Courier New" pitchFamily="49" charset="0"/>
              </a:rPr>
              <a:t>. </a:t>
            </a:r>
            <a:endParaRPr lang="fr-FR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6" name="Image 5" descr="coaxialité moyeu rou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00438"/>
            <a:ext cx="2214578" cy="25717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Image 6" descr="coaxialité perç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4546" y="3500438"/>
            <a:ext cx="2322163" cy="25717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Image 7" descr="coïncidence surfaces moyeu rou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0562" y="3500438"/>
            <a:ext cx="1483688" cy="25717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Image 8" descr="MPA vis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9322" y="3500438"/>
            <a:ext cx="3214678" cy="25717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ZoneTexte 9"/>
          <p:cNvSpPr txBox="1"/>
          <p:nvPr/>
        </p:nvSpPr>
        <p:spPr>
          <a:xfrm>
            <a:off x="1285852" y="2357430"/>
            <a:ext cx="4802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Courier New" pitchFamily="49" charset="0"/>
              </a:rPr>
              <a:t>- Voilure de la roue gauche lors des essais</a:t>
            </a:r>
            <a:endParaRPr lang="fr-FR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357290" y="2786058"/>
            <a:ext cx="587693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Dévisser légèrement la vis de pression</a:t>
            </a:r>
          </a:p>
          <a:p>
            <a:r>
              <a:rPr lang="fr-FR" sz="1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/>
            </a:r>
            <a:br>
              <a:rPr lang="fr-FR" sz="1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fr-FR" sz="1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Limer d’avantage les bords du moyeu</a:t>
            </a:r>
          </a:p>
          <a:p>
            <a:endParaRPr lang="fr-FR" sz="14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fr-FR" sz="1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Rectifier l’équerre qui n’était plus perpendiculaire.</a:t>
            </a:r>
            <a:endParaRPr lang="fr-FR" sz="1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3" name="Image 12" descr="moteur+roue+moyeu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86050" y="4357694"/>
            <a:ext cx="2865120" cy="2362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ZoneTexte 13"/>
          <p:cNvSpPr txBox="1"/>
          <p:nvPr/>
        </p:nvSpPr>
        <p:spPr>
          <a:xfrm>
            <a:off x="714348" y="2857496"/>
            <a:ext cx="2036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Courier New" pitchFamily="49" charset="0"/>
              </a:rPr>
              <a:t>Etude MIP/MAP :</a:t>
            </a:r>
            <a:endParaRPr lang="fr-FR" sz="1600" u="sng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700"/>
                            </p:stCondLst>
                            <p:childTnLst>
                              <p:par>
                                <p:cTn id="8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2" grpId="0"/>
      <p:bldP spid="12" grpId="1"/>
      <p:bldP spid="14" grpId="0"/>
      <p:bldP spid="14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8" descr="CIMG06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285875" y="0"/>
            <a:ext cx="500063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3143240" y="2928934"/>
            <a:ext cx="857250" cy="78581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0" name="Ellipse 29"/>
          <p:cNvSpPr/>
          <p:nvPr/>
        </p:nvSpPr>
        <p:spPr>
          <a:xfrm>
            <a:off x="3428982" y="3214683"/>
            <a:ext cx="214313" cy="21431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1" name="Rectangle 40"/>
          <p:cNvSpPr/>
          <p:nvPr/>
        </p:nvSpPr>
        <p:spPr>
          <a:xfrm>
            <a:off x="3500430" y="3071810"/>
            <a:ext cx="214314" cy="35719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6" name="Image 35" descr="CIMG063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038482">
            <a:off x="5869393" y="2866261"/>
            <a:ext cx="2411015" cy="32146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7" name="Image 36" descr="CIMG064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3357562"/>
            <a:ext cx="4000496" cy="30003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31" name="Groupe 30"/>
          <p:cNvGrpSpPr/>
          <p:nvPr/>
        </p:nvGrpSpPr>
        <p:grpSpPr>
          <a:xfrm>
            <a:off x="500034" y="4500570"/>
            <a:ext cx="2286016" cy="2857496"/>
            <a:chOff x="5715008" y="6858001"/>
            <a:chExt cx="1790149" cy="2116214"/>
          </a:xfrm>
        </p:grpSpPr>
        <p:grpSp>
          <p:nvGrpSpPr>
            <p:cNvPr id="32" name="Groupe 25"/>
            <p:cNvGrpSpPr/>
            <p:nvPr/>
          </p:nvGrpSpPr>
          <p:grpSpPr>
            <a:xfrm>
              <a:off x="5714997" y="6858001"/>
              <a:ext cx="1790147" cy="2116214"/>
              <a:chOff x="3578209" y="3849412"/>
              <a:chExt cx="676274" cy="789666"/>
            </a:xfrm>
          </p:grpSpPr>
          <p:sp>
            <p:nvSpPr>
              <p:cNvPr id="42" name="Rectangle 9"/>
              <p:cNvSpPr>
                <a:spLocks noChangeArrowheads="1"/>
              </p:cNvSpPr>
              <p:nvPr/>
            </p:nvSpPr>
            <p:spPr bwMode="auto">
              <a:xfrm>
                <a:off x="3652822" y="3849412"/>
                <a:ext cx="523875" cy="746408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" name="Rectangle 19"/>
              <p:cNvSpPr>
                <a:spLocks noChangeArrowheads="1"/>
              </p:cNvSpPr>
              <p:nvPr/>
            </p:nvSpPr>
            <p:spPr bwMode="auto">
              <a:xfrm>
                <a:off x="3686159" y="4071937"/>
                <a:ext cx="458788" cy="52387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" name="Rectangle 25"/>
              <p:cNvSpPr>
                <a:spLocks noChangeArrowheads="1"/>
              </p:cNvSpPr>
              <p:nvPr/>
            </p:nvSpPr>
            <p:spPr bwMode="auto">
              <a:xfrm>
                <a:off x="3767122" y="3902735"/>
                <a:ext cx="296863" cy="159952"/>
              </a:xfrm>
              <a:prstGeom prst="rect">
                <a:avLst/>
              </a:prstGeom>
              <a:gradFill rotWithShape="0">
                <a:gsLst>
                  <a:gs pos="0">
                    <a:srgbClr val="C2D69B"/>
                  </a:gs>
                  <a:gs pos="50000">
                    <a:srgbClr val="9BBB59"/>
                  </a:gs>
                  <a:gs pos="100000">
                    <a:srgbClr val="C2D69B"/>
                  </a:gs>
                </a:gsLst>
                <a:lin ang="5400000" scaled="1"/>
              </a:gradFill>
              <a:ln w="12700">
                <a:solidFill>
                  <a:srgbClr val="9BBB59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4E6128"/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" name="AutoShape 26"/>
              <p:cNvSpPr>
                <a:spLocks noChangeArrowheads="1"/>
              </p:cNvSpPr>
              <p:nvPr/>
            </p:nvSpPr>
            <p:spPr bwMode="auto">
              <a:xfrm>
                <a:off x="4144946" y="4435878"/>
                <a:ext cx="109537" cy="203200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" name="AutoShape 27"/>
              <p:cNvSpPr>
                <a:spLocks noChangeArrowheads="1"/>
              </p:cNvSpPr>
              <p:nvPr/>
            </p:nvSpPr>
            <p:spPr bwMode="auto">
              <a:xfrm>
                <a:off x="3578209" y="4435878"/>
                <a:ext cx="109538" cy="203200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3" name="Explosion 1 32"/>
            <p:cNvSpPr/>
            <p:nvPr/>
          </p:nvSpPr>
          <p:spPr>
            <a:xfrm>
              <a:off x="6858018" y="7072338"/>
              <a:ext cx="45719" cy="45719"/>
            </a:xfrm>
            <a:prstGeom prst="irregularSeal1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Explosion 1 33"/>
            <p:cNvSpPr/>
            <p:nvPr/>
          </p:nvSpPr>
          <p:spPr>
            <a:xfrm>
              <a:off x="6786580" y="7072338"/>
              <a:ext cx="45719" cy="45719"/>
            </a:xfrm>
            <a:prstGeom prst="irregularSeal1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Explosion 1 34"/>
            <p:cNvSpPr/>
            <p:nvPr/>
          </p:nvSpPr>
          <p:spPr>
            <a:xfrm>
              <a:off x="6715142" y="7072338"/>
              <a:ext cx="45719" cy="45719"/>
            </a:xfrm>
            <a:prstGeom prst="irregularSeal1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Explosion 1 37"/>
            <p:cNvSpPr/>
            <p:nvPr/>
          </p:nvSpPr>
          <p:spPr>
            <a:xfrm>
              <a:off x="6643704" y="7072338"/>
              <a:ext cx="45719" cy="45719"/>
            </a:xfrm>
            <a:prstGeom prst="irregularSeal1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Explosion 1 38"/>
            <p:cNvSpPr/>
            <p:nvPr/>
          </p:nvSpPr>
          <p:spPr>
            <a:xfrm>
              <a:off x="6572266" y="7072338"/>
              <a:ext cx="45719" cy="45719"/>
            </a:xfrm>
            <a:prstGeom prst="irregularSeal1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286514" y="7215214"/>
              <a:ext cx="285752" cy="1428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6" name="Groupe 45"/>
          <p:cNvGrpSpPr/>
          <p:nvPr/>
        </p:nvGrpSpPr>
        <p:grpSpPr>
          <a:xfrm>
            <a:off x="2000232" y="4214818"/>
            <a:ext cx="357190" cy="2643182"/>
            <a:chOff x="2000232" y="4214818"/>
            <a:chExt cx="357190" cy="2643182"/>
          </a:xfrm>
        </p:grpSpPr>
        <p:sp>
          <p:nvSpPr>
            <p:cNvPr id="43" name="Rectangle 42"/>
            <p:cNvSpPr/>
            <p:nvPr/>
          </p:nvSpPr>
          <p:spPr>
            <a:xfrm>
              <a:off x="2071670" y="4286256"/>
              <a:ext cx="214314" cy="2571744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4" name="Rectangle 43"/>
            <p:cNvSpPr/>
            <p:nvPr/>
          </p:nvSpPr>
          <p:spPr>
            <a:xfrm rot="5400000">
              <a:off x="2000232" y="4214818"/>
              <a:ext cx="357190" cy="357190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7" name="Groupe 66"/>
          <p:cNvGrpSpPr/>
          <p:nvPr/>
        </p:nvGrpSpPr>
        <p:grpSpPr>
          <a:xfrm>
            <a:off x="928662" y="3071810"/>
            <a:ext cx="2786082" cy="357205"/>
            <a:chOff x="3786194" y="4786310"/>
            <a:chExt cx="2786082" cy="357205"/>
          </a:xfrm>
        </p:grpSpPr>
        <p:grpSp>
          <p:nvGrpSpPr>
            <p:cNvPr id="62" name="Groupe 61"/>
            <p:cNvGrpSpPr/>
            <p:nvPr/>
          </p:nvGrpSpPr>
          <p:grpSpPr>
            <a:xfrm rot="5400000">
              <a:off x="4929190" y="3643314"/>
              <a:ext cx="357190" cy="2643182"/>
              <a:chOff x="2000232" y="4214818"/>
              <a:chExt cx="357190" cy="2643182"/>
            </a:xfrm>
          </p:grpSpPr>
          <p:sp>
            <p:nvSpPr>
              <p:cNvPr id="63" name="Rectangle 62"/>
              <p:cNvSpPr/>
              <p:nvPr/>
            </p:nvSpPr>
            <p:spPr>
              <a:xfrm>
                <a:off x="2071670" y="4286256"/>
                <a:ext cx="214314" cy="2571744"/>
              </a:xfrm>
              <a:prstGeom prst="rect">
                <a:avLst/>
              </a:prstGeom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64" name="Rectangle 63"/>
              <p:cNvSpPr/>
              <p:nvPr/>
            </p:nvSpPr>
            <p:spPr>
              <a:xfrm rot="5400000">
                <a:off x="2000232" y="4214818"/>
                <a:ext cx="357190" cy="357190"/>
              </a:xfrm>
              <a:prstGeom prst="rect">
                <a:avLst/>
              </a:prstGeom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65" name="Ellipse 64"/>
            <p:cNvSpPr/>
            <p:nvPr/>
          </p:nvSpPr>
          <p:spPr>
            <a:xfrm>
              <a:off x="6072198" y="4929198"/>
              <a:ext cx="214313" cy="21431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6429398" y="4786325"/>
              <a:ext cx="142878" cy="357190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00261 -0.3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8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0.05 L 0.00191 -0.3282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-0.03143 -3.33333E-6 " pathEditMode="relative" rAng="0" ptsTypes="AA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2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1 -0.375 L -0.00261 -1.06805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4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79769E-6 L -0.00191 -0.6975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3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  <p:bldP spid="41" grpId="0" animBg="1"/>
      <p:bldP spid="41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6" descr="walle1280x800.bmp"/>
          <p:cNvPicPr>
            <a:picLocks noChangeAspect="1"/>
          </p:cNvPicPr>
          <p:nvPr/>
        </p:nvPicPr>
        <p:blipFill>
          <a:blip r:embed="rId4">
            <a:lum bright="-20000" contras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 descr="CIMG06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618248">
            <a:off x="333477" y="490768"/>
            <a:ext cx="3905245" cy="29289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Image 11" descr="04070917115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157" y="3714752"/>
            <a:ext cx="3656591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Image 10" descr="CIMG062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41694">
            <a:off x="465712" y="1823034"/>
            <a:ext cx="4000496" cy="30003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ZoneTexte 4"/>
          <p:cNvSpPr txBox="1"/>
          <p:nvPr/>
        </p:nvSpPr>
        <p:spPr>
          <a:xfrm>
            <a:off x="3500430" y="428604"/>
            <a:ext cx="6143636" cy="6040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Remerciement à :</a:t>
            </a:r>
          </a:p>
          <a:p>
            <a:pPr algn="ctr"/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/>
            </a:r>
            <a:b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M. Mariano</a:t>
            </a:r>
          </a:p>
          <a:p>
            <a:pPr algn="ctr"/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/>
            </a:r>
            <a:b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M. Legendre</a:t>
            </a:r>
          </a:p>
          <a:p>
            <a:pPr algn="ctr"/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/>
            </a:r>
            <a:b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M. </a:t>
            </a:r>
            <a:r>
              <a:rPr lang="fr-FR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Hovette</a:t>
            </a:r>
            <a:endParaRPr lang="fr-FR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endParaRPr lang="fr-FR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Ce PPE a été réalisé par :</a:t>
            </a:r>
            <a:b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</a:p>
          <a:p>
            <a:pPr algn="ctr"/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Laurent Christophe</a:t>
            </a:r>
          </a:p>
          <a:p>
            <a:pPr algn="ctr"/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/>
            </a:r>
            <a:b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fr-FR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Rassu</a:t>
            </a:r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Mélanie</a:t>
            </a:r>
          </a:p>
          <a:p>
            <a:pPr algn="ctr"/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/>
            </a:r>
            <a:b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fr-FR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Méchin</a:t>
            </a:r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Alexandre</a:t>
            </a:r>
          </a:p>
          <a:p>
            <a:pPr algn="ctr"/>
            <a:endParaRPr lang="fr-FR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Mignard Jérôme</a:t>
            </a:r>
          </a:p>
          <a:p>
            <a:pPr algn="ctr"/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/>
            </a:r>
            <a:b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fr-FR" sz="105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Robot n°5 Session 2008/2009</a:t>
            </a:r>
          </a:p>
          <a:p>
            <a:endParaRPr lang="fr-F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38" name="Connecteur droit 37"/>
          <p:cNvCxnSpPr/>
          <p:nvPr/>
        </p:nvCxnSpPr>
        <p:spPr>
          <a:xfrm rot="10800000">
            <a:off x="6500826" y="6715148"/>
            <a:ext cx="214314" cy="158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e 39"/>
          <p:cNvGrpSpPr/>
          <p:nvPr/>
        </p:nvGrpSpPr>
        <p:grpSpPr>
          <a:xfrm>
            <a:off x="5715008" y="7358043"/>
            <a:ext cx="1790149" cy="2116214"/>
            <a:chOff x="5715008" y="6858001"/>
            <a:chExt cx="1790149" cy="2116214"/>
          </a:xfrm>
        </p:grpSpPr>
        <p:grpSp>
          <p:nvGrpSpPr>
            <p:cNvPr id="26" name="Groupe 25"/>
            <p:cNvGrpSpPr/>
            <p:nvPr/>
          </p:nvGrpSpPr>
          <p:grpSpPr>
            <a:xfrm>
              <a:off x="5715008" y="6858001"/>
              <a:ext cx="1790149" cy="2116214"/>
              <a:chOff x="3578209" y="3849412"/>
              <a:chExt cx="676274" cy="789666"/>
            </a:xfrm>
          </p:grpSpPr>
          <p:sp>
            <p:nvSpPr>
              <p:cNvPr id="16" name="Rectangle 9"/>
              <p:cNvSpPr>
                <a:spLocks noChangeArrowheads="1"/>
              </p:cNvSpPr>
              <p:nvPr/>
            </p:nvSpPr>
            <p:spPr bwMode="auto">
              <a:xfrm>
                <a:off x="3652822" y="3849412"/>
                <a:ext cx="523875" cy="746408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" name="Rectangle 19"/>
              <p:cNvSpPr>
                <a:spLocks noChangeArrowheads="1"/>
              </p:cNvSpPr>
              <p:nvPr/>
            </p:nvSpPr>
            <p:spPr bwMode="auto">
              <a:xfrm>
                <a:off x="3686159" y="4071937"/>
                <a:ext cx="458788" cy="52387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" name="Rectangle 25"/>
              <p:cNvSpPr>
                <a:spLocks noChangeArrowheads="1"/>
              </p:cNvSpPr>
              <p:nvPr/>
            </p:nvSpPr>
            <p:spPr bwMode="auto">
              <a:xfrm>
                <a:off x="3767122" y="3902735"/>
                <a:ext cx="296863" cy="159952"/>
              </a:xfrm>
              <a:prstGeom prst="rect">
                <a:avLst/>
              </a:prstGeom>
              <a:gradFill rotWithShape="0">
                <a:gsLst>
                  <a:gs pos="0">
                    <a:srgbClr val="C2D69B"/>
                  </a:gs>
                  <a:gs pos="50000">
                    <a:srgbClr val="9BBB59"/>
                  </a:gs>
                  <a:gs pos="100000">
                    <a:srgbClr val="C2D69B"/>
                  </a:gs>
                </a:gsLst>
                <a:lin ang="5400000" scaled="1"/>
              </a:gradFill>
              <a:ln w="12700">
                <a:solidFill>
                  <a:srgbClr val="9BBB59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4E6128"/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" name="AutoShape 26"/>
              <p:cNvSpPr>
                <a:spLocks noChangeArrowheads="1"/>
              </p:cNvSpPr>
              <p:nvPr/>
            </p:nvSpPr>
            <p:spPr bwMode="auto">
              <a:xfrm>
                <a:off x="4144946" y="4435878"/>
                <a:ext cx="109537" cy="203200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" name="AutoShape 27"/>
              <p:cNvSpPr>
                <a:spLocks noChangeArrowheads="1"/>
              </p:cNvSpPr>
              <p:nvPr/>
            </p:nvSpPr>
            <p:spPr bwMode="auto">
              <a:xfrm>
                <a:off x="3578209" y="4435878"/>
                <a:ext cx="109538" cy="203200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0" name="Explosion 1 29"/>
            <p:cNvSpPr/>
            <p:nvPr/>
          </p:nvSpPr>
          <p:spPr>
            <a:xfrm>
              <a:off x="6858018" y="7072338"/>
              <a:ext cx="45719" cy="45719"/>
            </a:xfrm>
            <a:prstGeom prst="irregularSeal1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Explosion 1 30"/>
            <p:cNvSpPr/>
            <p:nvPr/>
          </p:nvSpPr>
          <p:spPr>
            <a:xfrm>
              <a:off x="6786580" y="7072338"/>
              <a:ext cx="45719" cy="45719"/>
            </a:xfrm>
            <a:prstGeom prst="irregularSeal1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Explosion 1 31"/>
            <p:cNvSpPr/>
            <p:nvPr/>
          </p:nvSpPr>
          <p:spPr>
            <a:xfrm>
              <a:off x="6715142" y="7072338"/>
              <a:ext cx="45719" cy="45719"/>
            </a:xfrm>
            <a:prstGeom prst="irregularSeal1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Explosion 1 32"/>
            <p:cNvSpPr/>
            <p:nvPr/>
          </p:nvSpPr>
          <p:spPr>
            <a:xfrm>
              <a:off x="6643704" y="7072338"/>
              <a:ext cx="45719" cy="45719"/>
            </a:xfrm>
            <a:prstGeom prst="irregularSeal1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Explosion 1 33"/>
            <p:cNvSpPr/>
            <p:nvPr/>
          </p:nvSpPr>
          <p:spPr>
            <a:xfrm>
              <a:off x="6572266" y="7072338"/>
              <a:ext cx="45719" cy="45719"/>
            </a:xfrm>
            <a:prstGeom prst="irregularSeal1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286514" y="7215214"/>
              <a:ext cx="285752" cy="1428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1" name="Groupe 40"/>
          <p:cNvGrpSpPr/>
          <p:nvPr/>
        </p:nvGrpSpPr>
        <p:grpSpPr>
          <a:xfrm>
            <a:off x="6143636" y="6858000"/>
            <a:ext cx="357190" cy="2643182"/>
            <a:chOff x="2000232" y="4214818"/>
            <a:chExt cx="357190" cy="2643182"/>
          </a:xfrm>
        </p:grpSpPr>
        <p:sp>
          <p:nvSpPr>
            <p:cNvPr id="42" name="Rectangle 41"/>
            <p:cNvSpPr/>
            <p:nvPr/>
          </p:nvSpPr>
          <p:spPr>
            <a:xfrm>
              <a:off x="2071670" y="4286256"/>
              <a:ext cx="214314" cy="2571744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3" name="Rectangle 42"/>
            <p:cNvSpPr/>
            <p:nvPr/>
          </p:nvSpPr>
          <p:spPr>
            <a:xfrm rot="5400000">
              <a:off x="2000232" y="4214818"/>
              <a:ext cx="357190" cy="357190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27" name="vlc 2009-05-14 19-11-09-57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8"/>
          <a:stretch>
            <a:fillRect/>
          </a:stretch>
        </p:blipFill>
        <p:spPr>
          <a:xfrm>
            <a:off x="357158" y="3571876"/>
            <a:ext cx="4000528" cy="30003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8" name="vlc 2009-05-14 19-10-40-17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9"/>
          <a:stretch>
            <a:fillRect/>
          </a:stretch>
        </p:blipFill>
        <p:spPr>
          <a:xfrm>
            <a:off x="357158" y="357166"/>
            <a:ext cx="4000496" cy="30003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59259E-6 L -0.00226 -0.776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38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-0.00243 -0.7796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3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2467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6467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3900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367"/>
                            </p:stCondLst>
                            <p:childTnLst>
                              <p:par>
                                <p:cTn id="25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8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2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867"/>
                            </p:stCondLst>
                            <p:childTnLst>
                              <p:par>
                                <p:cTn id="3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867"/>
                            </p:stCondLst>
                            <p:childTnLst>
                              <p:par>
                                <p:cTn id="37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3 -0.77963 L -0.00243 -1.4201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6 -0.77662 L -0.01007 -1.42754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3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4867"/>
                            </p:stCondLst>
                            <p:childTnLst>
                              <p:par>
                                <p:cTn id="42" presetID="28" presetClass="entr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7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7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" decel="100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7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video>
            <p:video>
              <p:cMediaNode>
                <p:cTn id="9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video>
          </p:childTnLst>
        </p:cTn>
      </p:par>
    </p:tnLst>
    <p:bldLst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walle1280x800.bmp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071670" y="642918"/>
            <a:ext cx="5214974" cy="914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Introduction</a:t>
            </a:r>
            <a:endParaRPr lang="fr-FR" sz="4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57126" y="2143116"/>
            <a:ext cx="8786874" cy="67710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fr-FR" sz="2000" b="1" cap="all" dirty="0" smtClean="0">
                <a:ln w="0"/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  <a:latin typeface="Courier New" pitchFamily="49" charset="0"/>
                <a:cs typeface="Courier New" pitchFamily="49" charset="0"/>
              </a:rPr>
              <a:t>Pourquoi créer des robots suiveur de </a:t>
            </a:r>
            <a:r>
              <a:rPr lang="fr-FR" sz="2000" b="1" cap="all" dirty="0" smtClean="0">
                <a:ln w="0"/>
                <a:solidFill>
                  <a:srgbClr val="FF0000"/>
                </a:solidFill>
                <a:effectLst/>
                <a:latin typeface="Courier New" pitchFamily="49" charset="0"/>
                <a:cs typeface="Courier New" pitchFamily="49" charset="0"/>
              </a:rPr>
              <a:t>ligne</a:t>
            </a:r>
            <a:r>
              <a:rPr lang="fr-FR" sz="2000" b="1" cap="all" dirty="0" smtClean="0">
                <a:ln w="0"/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  <a:latin typeface="Courier New" pitchFamily="49" charset="0"/>
                <a:cs typeface="Courier New" pitchFamily="49" charset="0"/>
              </a:rPr>
              <a:t> ?</a:t>
            </a:r>
            <a:endParaRPr lang="fr-FR" sz="2000" b="1" cap="all" dirty="0">
              <a:ln w="0"/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12700" stA="50000" endPos="50000" dist="5000" dir="5400000" sy="-100000" rotWithShape="0"/>
              </a:effectLst>
              <a:latin typeface="Courier New" pitchFamily="49" charset="0"/>
              <a:cs typeface="Courier New" pitchFamily="49" charset="0"/>
            </a:endParaRPr>
          </a:p>
          <a:p>
            <a:endParaRPr lang="fr-FR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643174" y="3000372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  <a:sym typeface="Wingdings" pitchFamily="2" charset="2"/>
              </a:rPr>
              <a:t> Transport de marchandises</a:t>
            </a:r>
            <a:endParaRPr lang="fr-FR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643174" y="3857628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  <a:sym typeface="Wingdings" pitchFamily="2" charset="2"/>
              </a:rPr>
              <a:t> Travail éducatif en groupe (PPE)</a:t>
            </a:r>
            <a:endParaRPr lang="fr-FR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" name="CLIP0008.AVI">
            <a:hlinkClick r:id="" action="ppaction://media"/>
          </p:cNvPr>
          <p:cNvPicPr>
            <a:picLocks noRot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500438"/>
            <a:ext cx="3929063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6" descr="walle1280x800.bmp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142976" y="714356"/>
            <a:ext cx="7000924" cy="914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De l’étude à la réalisation</a:t>
            </a:r>
            <a:endParaRPr lang="fr-FR" sz="4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57158" y="2285992"/>
            <a:ext cx="8429652" cy="67710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fr-FR" sz="2000" b="1" cap="all" dirty="0" smtClean="0">
                <a:ln w="0"/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  <a:latin typeface="Courier New" pitchFamily="49" charset="0"/>
                <a:cs typeface="Courier New" pitchFamily="49" charset="0"/>
              </a:rPr>
              <a:t>Utilisation de capteurs pour détecter la ligne</a:t>
            </a:r>
            <a:endParaRPr lang="fr-FR" sz="2000" b="1" cap="all" dirty="0">
              <a:ln w="0"/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12700" stA="50000" endPos="50000" dist="5000" dir="5400000" sy="-100000" rotWithShape="0"/>
              </a:effectLst>
              <a:latin typeface="Courier New" pitchFamily="49" charset="0"/>
              <a:cs typeface="Courier New" pitchFamily="49" charset="0"/>
            </a:endParaRPr>
          </a:p>
          <a:p>
            <a:endParaRPr lang="fr-FR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857488" y="3000372"/>
            <a:ext cx="3143272" cy="17859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2285984" y="5357826"/>
            <a:ext cx="3824313" cy="500076"/>
          </a:xfrm>
          <a:prstGeom prst="parallelogram">
            <a:avLst>
              <a:gd name="adj" fmla="val 240179"/>
            </a:avLst>
          </a:prstGeom>
          <a:solidFill>
            <a:srgbClr val="F2F2F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4857752" y="3500438"/>
            <a:ext cx="928704" cy="6334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CCC0D9"/>
              </a:gs>
            </a:gsLst>
            <a:lin ang="5400000" scaled="1"/>
          </a:gradFill>
          <a:ln w="12700">
            <a:solidFill>
              <a:srgbClr val="B2A1C7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31" name="AutoShape 7"/>
          <p:cNvSpPr>
            <a:spLocks noChangeArrowheads="1"/>
          </p:cNvSpPr>
          <p:nvPr/>
        </p:nvSpPr>
        <p:spPr bwMode="auto">
          <a:xfrm>
            <a:off x="5072066" y="3929066"/>
            <a:ext cx="500066" cy="428628"/>
          </a:xfrm>
          <a:prstGeom prst="flowChartOffpageConnector">
            <a:avLst/>
          </a:prstGeom>
          <a:gradFill rotWithShape="0">
            <a:gsLst>
              <a:gs pos="0">
                <a:srgbClr val="FFFFFF"/>
              </a:gs>
              <a:gs pos="100000">
                <a:srgbClr val="CCC0D9"/>
              </a:gs>
            </a:gsLst>
            <a:lin ang="5400000" scaled="1"/>
          </a:gradFill>
          <a:ln w="12700">
            <a:solidFill>
              <a:srgbClr val="B2A1C7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1033" name="AutoShape 9"/>
          <p:cNvCxnSpPr>
            <a:cxnSpLocks noChangeShapeType="1"/>
          </p:cNvCxnSpPr>
          <p:nvPr/>
        </p:nvCxnSpPr>
        <p:spPr bwMode="auto">
          <a:xfrm rot="5400000" flipH="1" flipV="1">
            <a:off x="4167182" y="4476760"/>
            <a:ext cx="1214446" cy="1119191"/>
          </a:xfrm>
          <a:prstGeom prst="straightConnector1">
            <a:avLst/>
          </a:prstGeom>
          <a:noFill/>
          <a:ln w="25400">
            <a:solidFill>
              <a:srgbClr val="000000"/>
            </a:solidFill>
            <a:prstDash val="dash"/>
            <a:round/>
            <a:headEnd/>
            <a:tailEnd type="stealth" w="lg" len="lg"/>
          </a:ln>
        </p:spPr>
      </p:cxnSp>
      <p:sp>
        <p:nvSpPr>
          <p:cNvPr id="1035" name="AutoShape 11"/>
          <p:cNvSpPr>
            <a:spLocks/>
          </p:cNvSpPr>
          <p:nvPr/>
        </p:nvSpPr>
        <p:spPr bwMode="auto">
          <a:xfrm>
            <a:off x="5500694" y="4714884"/>
            <a:ext cx="1714512" cy="504827"/>
          </a:xfrm>
          <a:prstGeom prst="borderCallout1">
            <a:avLst>
              <a:gd name="adj1" fmla="val 59723"/>
              <a:gd name="adj2" fmla="val -10236"/>
              <a:gd name="adj3" fmla="val 108694"/>
              <a:gd name="adj4" fmla="val -54546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Faisceau IR réfléchi</a:t>
            </a: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AutoShape 5"/>
          <p:cNvSpPr>
            <a:spLocks noChangeArrowheads="1"/>
          </p:cNvSpPr>
          <p:nvPr/>
        </p:nvSpPr>
        <p:spPr bwMode="auto">
          <a:xfrm>
            <a:off x="3071802" y="3500438"/>
            <a:ext cx="928704" cy="6334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CCC0D9"/>
              </a:gs>
            </a:gsLst>
            <a:lin ang="5400000" scaled="1"/>
          </a:gradFill>
          <a:ln w="12700">
            <a:solidFill>
              <a:srgbClr val="B2A1C7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2" name="AutoShape 7"/>
          <p:cNvSpPr>
            <a:spLocks noChangeArrowheads="1"/>
          </p:cNvSpPr>
          <p:nvPr/>
        </p:nvSpPr>
        <p:spPr bwMode="auto">
          <a:xfrm>
            <a:off x="3286116" y="3929066"/>
            <a:ext cx="500066" cy="428628"/>
          </a:xfrm>
          <a:prstGeom prst="flowChartOffpageConnector">
            <a:avLst/>
          </a:prstGeom>
          <a:gradFill rotWithShape="0">
            <a:gsLst>
              <a:gs pos="0">
                <a:srgbClr val="FFFFFF"/>
              </a:gs>
              <a:gs pos="100000">
                <a:srgbClr val="CCC0D9"/>
              </a:gs>
            </a:gsLst>
            <a:lin ang="5400000" scaled="1"/>
          </a:gradFill>
          <a:ln w="12700">
            <a:solidFill>
              <a:srgbClr val="B2A1C7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5" name="AutoShape 11"/>
          <p:cNvSpPr>
            <a:spLocks/>
          </p:cNvSpPr>
          <p:nvPr/>
        </p:nvSpPr>
        <p:spPr bwMode="auto">
          <a:xfrm>
            <a:off x="1285852" y="4714884"/>
            <a:ext cx="1714512" cy="504827"/>
          </a:xfrm>
          <a:prstGeom prst="borderCallout1">
            <a:avLst>
              <a:gd name="adj1" fmla="val 102491"/>
              <a:gd name="adj2" fmla="val 153467"/>
              <a:gd name="adj3" fmla="val 65928"/>
              <a:gd name="adj4" fmla="val 10915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Faisceau IR émis</a:t>
            </a: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6" name="AutoShape 12"/>
          <p:cNvSpPr>
            <a:spLocks noChangeArrowheads="1"/>
          </p:cNvSpPr>
          <p:nvPr/>
        </p:nvSpPr>
        <p:spPr bwMode="auto">
          <a:xfrm>
            <a:off x="2285984" y="5357826"/>
            <a:ext cx="3786214" cy="481014"/>
          </a:xfrm>
          <a:prstGeom prst="parallelogram">
            <a:avLst>
              <a:gd name="adj" fmla="val 240179"/>
            </a:avLst>
          </a:prstGeom>
          <a:solidFill>
            <a:srgbClr val="27272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1032" name="AutoShape 8"/>
          <p:cNvCxnSpPr>
            <a:cxnSpLocks noChangeShapeType="1"/>
          </p:cNvCxnSpPr>
          <p:nvPr/>
        </p:nvCxnSpPr>
        <p:spPr bwMode="auto">
          <a:xfrm rot="16200000" flipH="1">
            <a:off x="3286116" y="4714884"/>
            <a:ext cx="1214446" cy="642942"/>
          </a:xfrm>
          <a:prstGeom prst="straightConnector1">
            <a:avLst/>
          </a:prstGeom>
          <a:noFill/>
          <a:ln w="25400">
            <a:solidFill>
              <a:srgbClr val="000000"/>
            </a:solidFill>
            <a:prstDash val="dash"/>
            <a:round/>
            <a:headEnd/>
            <a:tailEnd type="stealth" w="lg" len="lg"/>
          </a:ln>
        </p:spPr>
      </p:cxnSp>
      <p:sp>
        <p:nvSpPr>
          <p:cNvPr id="31" name="ZoneTexte 30"/>
          <p:cNvSpPr txBox="1"/>
          <p:nvPr/>
        </p:nvSpPr>
        <p:spPr>
          <a:xfrm>
            <a:off x="1643042" y="6143644"/>
            <a:ext cx="585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Le faisceau n’est pas réfléchi </a:t>
            </a:r>
            <a:r>
              <a:rPr lang="fr-F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 pitchFamily="2" charset="2"/>
              </a:rPr>
              <a:t> le robot peut donc avancer</a:t>
            </a:r>
            <a:endParaRPr lang="fr-FR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1026" grpId="0" animBg="1"/>
      <p:bldP spid="1027" grpId="0" animBg="1"/>
      <p:bldP spid="1029" grpId="0" animBg="1"/>
      <p:bldP spid="1029" grpId="1" animBg="1"/>
      <p:bldP spid="1031" grpId="0" animBg="1"/>
      <p:bldP spid="1031" grpId="1" animBg="1"/>
      <p:bldP spid="1035" grpId="0" animBg="1"/>
      <p:bldP spid="1035" grpId="1" animBg="1"/>
      <p:bldP spid="21" grpId="0" animBg="1"/>
      <p:bldP spid="22" grpId="0" animBg="1"/>
      <p:bldP spid="25" grpId="0" animBg="1"/>
      <p:bldP spid="25" grpId="1" animBg="1"/>
      <p:bldP spid="25" grpId="2" animBg="1"/>
      <p:bldP spid="1036" grpId="0" animBg="1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Image 6" descr="walle1280x800.bmp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357158" y="1357298"/>
            <a:ext cx="842965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fr-FR" sz="2000" b="1" cap="all" dirty="0" smtClean="0">
                <a:ln w="0"/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  <a:latin typeface="Courier New" pitchFamily="49" charset="0"/>
                <a:cs typeface="Courier New" pitchFamily="49" charset="0"/>
              </a:rPr>
              <a:t>L’observateur peut connaitre la position du robot sur la ligne</a:t>
            </a:r>
            <a:endParaRPr lang="fr-FR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357290" y="2571744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Courier New" pitchFamily="49" charset="0"/>
              </a:rPr>
              <a:t>Mise en place de 5 LEDS Rouges</a:t>
            </a:r>
            <a:endParaRPr lang="fr-FR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662721" y="3357562"/>
            <a:ext cx="304800" cy="2247900"/>
          </a:xfrm>
          <a:prstGeom prst="rect">
            <a:avLst/>
          </a:prstGeom>
          <a:solidFill>
            <a:srgbClr val="40404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6762734" y="3956050"/>
            <a:ext cx="523875" cy="238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195871" y="3357562"/>
            <a:ext cx="304800" cy="2247900"/>
          </a:xfrm>
          <a:prstGeom prst="rect">
            <a:avLst/>
          </a:prstGeom>
          <a:solidFill>
            <a:srgbClr val="40404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5235559" y="3956050"/>
            <a:ext cx="523875" cy="238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214546" y="3357562"/>
            <a:ext cx="304800" cy="2247900"/>
          </a:xfrm>
          <a:prstGeom prst="rect">
            <a:avLst/>
          </a:prstGeom>
          <a:solidFill>
            <a:srgbClr val="40404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836721" y="3949700"/>
            <a:ext cx="523875" cy="238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3752834" y="3357562"/>
            <a:ext cx="304800" cy="2247900"/>
          </a:xfrm>
          <a:prstGeom prst="rect">
            <a:avLst/>
          </a:prstGeom>
          <a:solidFill>
            <a:srgbClr val="40404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3652821" y="3956050"/>
            <a:ext cx="523875" cy="238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1714484" y="4065587"/>
            <a:ext cx="752475" cy="523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1914509" y="4187825"/>
            <a:ext cx="79375" cy="889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2066909" y="4187825"/>
            <a:ext cx="79375" cy="889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2219309" y="4187825"/>
            <a:ext cx="79375" cy="889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1757346" y="4187825"/>
            <a:ext cx="79375" cy="889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2360596" y="4187825"/>
            <a:ext cx="79375" cy="88900"/>
          </a:xfrm>
          <a:prstGeom prst="irregularSeal1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1914509" y="4357687"/>
            <a:ext cx="361950" cy="163513"/>
          </a:xfrm>
          <a:prstGeom prst="rect">
            <a:avLst/>
          </a:prstGeom>
          <a:gradFill rotWithShape="0">
            <a:gsLst>
              <a:gs pos="0">
                <a:srgbClr val="C2D69B"/>
              </a:gs>
              <a:gs pos="50000">
                <a:srgbClr val="9BBB59"/>
              </a:gs>
              <a:gs pos="100000">
                <a:srgbClr val="C2D69B"/>
              </a:gs>
            </a:gsLst>
            <a:lin ang="5400000" scaled="1"/>
          </a:gradFill>
          <a:ln w="12700">
            <a:solidFill>
              <a:srgbClr val="9BBB59"/>
            </a:solidFill>
            <a:miter lim="800000"/>
            <a:headEnd/>
            <a:tailEnd/>
          </a:ln>
          <a:effectLst>
            <a:outerShdw dist="28398" dir="3806097" algn="ctr" rotWithShape="0">
              <a:srgbClr val="4E6128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2466959" y="4276725"/>
            <a:ext cx="109537" cy="203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1604946" y="4276725"/>
            <a:ext cx="109538" cy="20478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3552809" y="4071937"/>
            <a:ext cx="752475" cy="523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3752834" y="4194175"/>
            <a:ext cx="79375" cy="88900"/>
          </a:xfrm>
          <a:prstGeom prst="irregularSeal1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69" name="AutoShape 21"/>
          <p:cNvSpPr>
            <a:spLocks noChangeArrowheads="1"/>
          </p:cNvSpPr>
          <p:nvPr/>
        </p:nvSpPr>
        <p:spPr bwMode="auto">
          <a:xfrm>
            <a:off x="3905234" y="4194175"/>
            <a:ext cx="79375" cy="88900"/>
          </a:xfrm>
          <a:prstGeom prst="irregularSeal1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70" name="AutoShape 22"/>
          <p:cNvSpPr>
            <a:spLocks noChangeArrowheads="1"/>
          </p:cNvSpPr>
          <p:nvPr/>
        </p:nvSpPr>
        <p:spPr bwMode="auto">
          <a:xfrm>
            <a:off x="4057634" y="4194175"/>
            <a:ext cx="79375" cy="88900"/>
          </a:xfrm>
          <a:prstGeom prst="irregularSeal1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71" name="AutoShape 23"/>
          <p:cNvSpPr>
            <a:spLocks noChangeArrowheads="1"/>
          </p:cNvSpPr>
          <p:nvPr/>
        </p:nvSpPr>
        <p:spPr bwMode="auto">
          <a:xfrm>
            <a:off x="3595671" y="4194175"/>
            <a:ext cx="79375" cy="88900"/>
          </a:xfrm>
          <a:prstGeom prst="irregularSeal1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72" name="AutoShape 24"/>
          <p:cNvSpPr>
            <a:spLocks noChangeArrowheads="1"/>
          </p:cNvSpPr>
          <p:nvPr/>
        </p:nvSpPr>
        <p:spPr bwMode="auto">
          <a:xfrm>
            <a:off x="4198921" y="4194175"/>
            <a:ext cx="79375" cy="88900"/>
          </a:xfrm>
          <a:prstGeom prst="irregularSeal1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3752834" y="4364037"/>
            <a:ext cx="361950" cy="163513"/>
          </a:xfrm>
          <a:prstGeom prst="rect">
            <a:avLst/>
          </a:prstGeom>
          <a:gradFill rotWithShape="0">
            <a:gsLst>
              <a:gs pos="0">
                <a:srgbClr val="C2D69B"/>
              </a:gs>
              <a:gs pos="50000">
                <a:srgbClr val="9BBB59"/>
              </a:gs>
              <a:gs pos="100000">
                <a:srgbClr val="C2D69B"/>
              </a:gs>
            </a:gsLst>
            <a:lin ang="5400000" scaled="1"/>
          </a:gradFill>
          <a:ln w="12700">
            <a:solidFill>
              <a:srgbClr val="9BBB59"/>
            </a:solidFill>
            <a:miter lim="800000"/>
            <a:headEnd/>
            <a:tailEnd/>
          </a:ln>
          <a:effectLst>
            <a:outerShdw dist="28398" dir="3806097" algn="ctr" rotWithShape="0">
              <a:srgbClr val="4E6128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74" name="AutoShape 26"/>
          <p:cNvSpPr>
            <a:spLocks noChangeArrowheads="1"/>
          </p:cNvSpPr>
          <p:nvPr/>
        </p:nvSpPr>
        <p:spPr bwMode="auto">
          <a:xfrm>
            <a:off x="4305284" y="4283075"/>
            <a:ext cx="109537" cy="203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75" name="AutoShape 27"/>
          <p:cNvSpPr>
            <a:spLocks noChangeArrowheads="1"/>
          </p:cNvSpPr>
          <p:nvPr/>
        </p:nvSpPr>
        <p:spPr bwMode="auto">
          <a:xfrm>
            <a:off x="3443271" y="4283075"/>
            <a:ext cx="109538" cy="203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76" name="Rectangle 28"/>
          <p:cNvSpPr>
            <a:spLocks noChangeArrowheads="1"/>
          </p:cNvSpPr>
          <p:nvPr/>
        </p:nvSpPr>
        <p:spPr bwMode="auto">
          <a:xfrm>
            <a:off x="5113321" y="4071937"/>
            <a:ext cx="752475" cy="523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77" name="AutoShape 29"/>
          <p:cNvSpPr>
            <a:spLocks noChangeArrowheads="1"/>
          </p:cNvSpPr>
          <p:nvPr/>
        </p:nvSpPr>
        <p:spPr bwMode="auto">
          <a:xfrm>
            <a:off x="5313346" y="4194175"/>
            <a:ext cx="79375" cy="88900"/>
          </a:xfrm>
          <a:prstGeom prst="irregularSeal1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78" name="AutoShape 30"/>
          <p:cNvSpPr>
            <a:spLocks noChangeArrowheads="1"/>
          </p:cNvSpPr>
          <p:nvPr/>
        </p:nvSpPr>
        <p:spPr bwMode="auto">
          <a:xfrm>
            <a:off x="5465746" y="4194175"/>
            <a:ext cx="79375" cy="889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79" name="AutoShape 31"/>
          <p:cNvSpPr>
            <a:spLocks noChangeArrowheads="1"/>
          </p:cNvSpPr>
          <p:nvPr/>
        </p:nvSpPr>
        <p:spPr bwMode="auto">
          <a:xfrm>
            <a:off x="5618146" y="4194175"/>
            <a:ext cx="79375" cy="889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80" name="AutoShape 32"/>
          <p:cNvSpPr>
            <a:spLocks noChangeArrowheads="1"/>
          </p:cNvSpPr>
          <p:nvPr/>
        </p:nvSpPr>
        <p:spPr bwMode="auto">
          <a:xfrm>
            <a:off x="5157771" y="4194175"/>
            <a:ext cx="79375" cy="88900"/>
          </a:xfrm>
          <a:prstGeom prst="irregularSeal1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81" name="AutoShape 33"/>
          <p:cNvSpPr>
            <a:spLocks noChangeArrowheads="1"/>
          </p:cNvSpPr>
          <p:nvPr/>
        </p:nvSpPr>
        <p:spPr bwMode="auto">
          <a:xfrm>
            <a:off x="5759434" y="4194175"/>
            <a:ext cx="79375" cy="889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5313346" y="4364037"/>
            <a:ext cx="361950" cy="163513"/>
          </a:xfrm>
          <a:prstGeom prst="rect">
            <a:avLst/>
          </a:prstGeom>
          <a:gradFill rotWithShape="0">
            <a:gsLst>
              <a:gs pos="0">
                <a:srgbClr val="C2D69B"/>
              </a:gs>
              <a:gs pos="50000">
                <a:srgbClr val="9BBB59"/>
              </a:gs>
              <a:gs pos="100000">
                <a:srgbClr val="C2D69B"/>
              </a:gs>
            </a:gsLst>
            <a:lin ang="5400000" scaled="1"/>
          </a:gradFill>
          <a:ln w="12700">
            <a:solidFill>
              <a:srgbClr val="9BBB59"/>
            </a:solidFill>
            <a:miter lim="800000"/>
            <a:headEnd/>
            <a:tailEnd/>
          </a:ln>
          <a:effectLst>
            <a:outerShdw dist="28398" dir="3806097" algn="ctr" rotWithShape="0">
              <a:srgbClr val="4E6128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83" name="AutoShape 35"/>
          <p:cNvSpPr>
            <a:spLocks noChangeArrowheads="1"/>
          </p:cNvSpPr>
          <p:nvPr/>
        </p:nvSpPr>
        <p:spPr bwMode="auto">
          <a:xfrm>
            <a:off x="5865796" y="4283075"/>
            <a:ext cx="109538" cy="203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84" name="AutoShape 36"/>
          <p:cNvSpPr>
            <a:spLocks noChangeArrowheads="1"/>
          </p:cNvSpPr>
          <p:nvPr/>
        </p:nvSpPr>
        <p:spPr bwMode="auto">
          <a:xfrm>
            <a:off x="5005371" y="4283075"/>
            <a:ext cx="107950" cy="203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85" name="Rectangle 37"/>
          <p:cNvSpPr>
            <a:spLocks noChangeArrowheads="1"/>
          </p:cNvSpPr>
          <p:nvPr/>
        </p:nvSpPr>
        <p:spPr bwMode="auto">
          <a:xfrm>
            <a:off x="6662721" y="4071937"/>
            <a:ext cx="752475" cy="523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86" name="AutoShape 38"/>
          <p:cNvSpPr>
            <a:spLocks noChangeArrowheads="1"/>
          </p:cNvSpPr>
          <p:nvPr/>
        </p:nvSpPr>
        <p:spPr bwMode="auto">
          <a:xfrm>
            <a:off x="6862746" y="4194175"/>
            <a:ext cx="79375" cy="889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87" name="AutoShape 39"/>
          <p:cNvSpPr>
            <a:spLocks noChangeArrowheads="1"/>
          </p:cNvSpPr>
          <p:nvPr/>
        </p:nvSpPr>
        <p:spPr bwMode="auto">
          <a:xfrm>
            <a:off x="7015146" y="4194175"/>
            <a:ext cx="79375" cy="889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88" name="AutoShape 40"/>
          <p:cNvSpPr>
            <a:spLocks noChangeArrowheads="1"/>
          </p:cNvSpPr>
          <p:nvPr/>
        </p:nvSpPr>
        <p:spPr bwMode="auto">
          <a:xfrm>
            <a:off x="7167546" y="4194175"/>
            <a:ext cx="79375" cy="889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89" name="AutoShape 41"/>
          <p:cNvSpPr>
            <a:spLocks noChangeArrowheads="1"/>
          </p:cNvSpPr>
          <p:nvPr/>
        </p:nvSpPr>
        <p:spPr bwMode="auto">
          <a:xfrm>
            <a:off x="6705584" y="4194175"/>
            <a:ext cx="79375" cy="88900"/>
          </a:xfrm>
          <a:prstGeom prst="irregularSeal1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90" name="AutoShape 42"/>
          <p:cNvSpPr>
            <a:spLocks noChangeArrowheads="1"/>
          </p:cNvSpPr>
          <p:nvPr/>
        </p:nvSpPr>
        <p:spPr bwMode="auto">
          <a:xfrm>
            <a:off x="7307246" y="4194175"/>
            <a:ext cx="79375" cy="88900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91" name="Rectangle 43"/>
          <p:cNvSpPr>
            <a:spLocks noChangeArrowheads="1"/>
          </p:cNvSpPr>
          <p:nvPr/>
        </p:nvSpPr>
        <p:spPr bwMode="auto">
          <a:xfrm>
            <a:off x="6862746" y="4364037"/>
            <a:ext cx="361950" cy="163513"/>
          </a:xfrm>
          <a:prstGeom prst="rect">
            <a:avLst/>
          </a:prstGeom>
          <a:gradFill rotWithShape="0">
            <a:gsLst>
              <a:gs pos="0">
                <a:srgbClr val="C2D69B"/>
              </a:gs>
              <a:gs pos="50000">
                <a:srgbClr val="9BBB59"/>
              </a:gs>
              <a:gs pos="100000">
                <a:srgbClr val="C2D69B"/>
              </a:gs>
            </a:gsLst>
            <a:lin ang="5400000" scaled="1"/>
          </a:gradFill>
          <a:ln w="12700">
            <a:solidFill>
              <a:srgbClr val="9BBB59"/>
            </a:solidFill>
            <a:miter lim="800000"/>
            <a:headEnd/>
            <a:tailEnd/>
          </a:ln>
          <a:effectLst>
            <a:outerShdw dist="28398" dir="3806097" algn="ctr" rotWithShape="0">
              <a:srgbClr val="4E6128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92" name="AutoShape 44"/>
          <p:cNvSpPr>
            <a:spLocks noChangeArrowheads="1"/>
          </p:cNvSpPr>
          <p:nvPr/>
        </p:nvSpPr>
        <p:spPr bwMode="auto">
          <a:xfrm>
            <a:off x="7415196" y="4283075"/>
            <a:ext cx="109538" cy="203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93" name="AutoShape 45"/>
          <p:cNvSpPr>
            <a:spLocks noChangeArrowheads="1"/>
          </p:cNvSpPr>
          <p:nvPr/>
        </p:nvSpPr>
        <p:spPr bwMode="auto">
          <a:xfrm>
            <a:off x="6553184" y="4283075"/>
            <a:ext cx="109537" cy="203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0" name="ZoneTexte 49"/>
          <p:cNvSpPr txBox="1"/>
          <p:nvPr/>
        </p:nvSpPr>
        <p:spPr>
          <a:xfrm>
            <a:off x="1785918" y="5929330"/>
            <a:ext cx="57864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Courier New" pitchFamily="49" charset="0"/>
              </a:rPr>
              <a:t>Gauche 3+       Centre       Droite 2+    Droite 3+</a:t>
            </a:r>
            <a:endParaRPr lang="fr-FR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500"/>
                            </p:stCondLst>
                            <p:childTnLst>
                              <p:par>
                                <p:cTn id="1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050" grpId="0" animBg="1"/>
      <p:bldP spid="2051" grpId="0" animBg="1"/>
      <p:bldP spid="2052" grpId="0" animBg="1"/>
      <p:bldP spid="2053" grpId="0" animBg="1"/>
      <p:bldP spid="2054" grpId="0" animBg="1"/>
      <p:bldP spid="2056" grpId="0" animBg="1"/>
      <p:bldP spid="2057" grpId="0" animBg="1"/>
      <p:bldP spid="2067" grpId="0" animBg="1"/>
      <p:bldP spid="2068" grpId="0" animBg="1"/>
      <p:bldP spid="2069" grpId="0" animBg="1"/>
      <p:bldP spid="2070" grpId="0" animBg="1"/>
      <p:bldP spid="2071" grpId="0" animBg="1"/>
      <p:bldP spid="2072" grpId="0" animBg="1"/>
      <p:bldP spid="2073" grpId="0" animBg="1"/>
      <p:bldP spid="2074" grpId="0" animBg="1"/>
      <p:bldP spid="2075" grpId="0" animBg="1"/>
      <p:bldP spid="2076" grpId="0" animBg="1"/>
      <p:bldP spid="2077" grpId="0" animBg="1"/>
      <p:bldP spid="2078" grpId="0" animBg="1"/>
      <p:bldP spid="2079" grpId="0" animBg="1"/>
      <p:bldP spid="2080" grpId="0" animBg="1"/>
      <p:bldP spid="2081" grpId="0" animBg="1"/>
      <p:bldP spid="2082" grpId="0" animBg="1"/>
      <p:bldP spid="2083" grpId="0" animBg="1"/>
      <p:bldP spid="2084" grpId="0" animBg="1"/>
      <p:bldP spid="2085" grpId="0" animBg="1"/>
      <p:bldP spid="2086" grpId="0" animBg="1"/>
      <p:bldP spid="2087" grpId="0" animBg="1"/>
      <p:bldP spid="2088" grpId="0" animBg="1"/>
      <p:bldP spid="2089" grpId="0" animBg="1"/>
      <p:bldP spid="2090" grpId="0" animBg="1"/>
      <p:bldP spid="2091" grpId="0" animBg="1"/>
      <p:bldP spid="2092" grpId="0" animBg="1"/>
      <p:bldP spid="2093" grpId="0" animBg="1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6" descr="walle1280x800.bmp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214282" y="214290"/>
            <a:ext cx="571504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fr-FR" sz="2000" b="1" cap="all" dirty="0" smtClean="0">
                <a:ln w="0"/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  <a:latin typeface="Courier New" pitchFamily="49" charset="0"/>
                <a:cs typeface="Courier New" pitchFamily="49" charset="0"/>
              </a:rPr>
              <a:t>Corriger la trajectoire du robot </a:t>
            </a:r>
            <a:endParaRPr lang="fr-FR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357686" y="642918"/>
            <a:ext cx="357190" cy="6038862"/>
          </a:xfrm>
          <a:prstGeom prst="rect">
            <a:avLst/>
          </a:prstGeom>
          <a:solidFill>
            <a:srgbClr val="27272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11" name="Groupe 10"/>
          <p:cNvGrpSpPr/>
          <p:nvPr/>
        </p:nvGrpSpPr>
        <p:grpSpPr>
          <a:xfrm>
            <a:off x="4143372" y="5786454"/>
            <a:ext cx="1304925" cy="800100"/>
            <a:chOff x="3900484" y="5500702"/>
            <a:chExt cx="1304925" cy="800100"/>
          </a:xfrm>
        </p:grpSpPr>
        <p:sp>
          <p:nvSpPr>
            <p:cNvPr id="3075" name="AutoShape 3"/>
            <p:cNvSpPr>
              <a:spLocks noChangeArrowheads="1"/>
            </p:cNvSpPr>
            <p:nvPr/>
          </p:nvSpPr>
          <p:spPr bwMode="auto">
            <a:xfrm>
              <a:off x="3900484" y="5795977"/>
              <a:ext cx="323850" cy="44767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666666"/>
                </a:gs>
                <a:gs pos="50000">
                  <a:srgbClr val="CCCCCC"/>
                </a:gs>
                <a:gs pos="100000">
                  <a:srgbClr val="666666"/>
                </a:gs>
              </a:gsLst>
              <a:lin ang="18900000" scaled="1"/>
            </a:gradFill>
            <a:ln w="12700">
              <a:solidFill>
                <a:srgbClr val="666666"/>
              </a:solidFill>
              <a:round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4071934" y="5500702"/>
              <a:ext cx="914400" cy="5238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77" name="AutoShape 5"/>
            <p:cNvSpPr>
              <a:spLocks noChangeArrowheads="1"/>
            </p:cNvSpPr>
            <p:nvPr/>
          </p:nvSpPr>
          <p:spPr bwMode="auto">
            <a:xfrm>
              <a:off x="4881559" y="5795977"/>
              <a:ext cx="323850" cy="44767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666666"/>
                </a:gs>
                <a:gs pos="50000">
                  <a:srgbClr val="CCCCCC"/>
                </a:gs>
                <a:gs pos="100000">
                  <a:srgbClr val="666666"/>
                </a:gs>
              </a:gsLst>
              <a:lin ang="18900000" scaled="1"/>
            </a:gradFill>
            <a:ln w="12700">
              <a:solidFill>
                <a:srgbClr val="666666"/>
              </a:solidFill>
              <a:round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78" name="Rectangle 6"/>
            <p:cNvSpPr>
              <a:spLocks noChangeArrowheads="1"/>
            </p:cNvSpPr>
            <p:nvPr/>
          </p:nvSpPr>
          <p:spPr bwMode="auto">
            <a:xfrm>
              <a:off x="3995734" y="5672152"/>
              <a:ext cx="1085850" cy="6286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79" name="Rectangle 7"/>
            <p:cNvSpPr>
              <a:spLocks noChangeArrowheads="1"/>
            </p:cNvSpPr>
            <p:nvPr/>
          </p:nvSpPr>
          <p:spPr bwMode="auto">
            <a:xfrm>
              <a:off x="4319584" y="5919802"/>
              <a:ext cx="447675" cy="276225"/>
            </a:xfrm>
            <a:prstGeom prst="rect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9BBB59"/>
                </a:gs>
                <a:gs pos="100000">
                  <a:srgbClr val="C2D69B"/>
                </a:gs>
              </a:gsLst>
              <a:lin ang="5400000" scaled="1"/>
            </a:gradFill>
            <a:ln w="12700">
              <a:solidFill>
                <a:srgbClr val="9BBB59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12" name="Pensées 11"/>
          <p:cNvSpPr/>
          <p:nvPr/>
        </p:nvSpPr>
        <p:spPr>
          <a:xfrm>
            <a:off x="6643702" y="4714884"/>
            <a:ext cx="2357454" cy="1255590"/>
          </a:xfrm>
          <a:prstGeom prst="cloudCallout">
            <a:avLst>
              <a:gd name="adj1" fmla="val -82342"/>
              <a:gd name="adj2" fmla="val 5593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Accélérer moteur droit ou ralentir moteur gauche</a:t>
            </a:r>
            <a:endParaRPr lang="fr-FR" sz="1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Pensées 12"/>
          <p:cNvSpPr/>
          <p:nvPr/>
        </p:nvSpPr>
        <p:spPr>
          <a:xfrm>
            <a:off x="142844" y="2928934"/>
            <a:ext cx="2357454" cy="1255590"/>
          </a:xfrm>
          <a:prstGeom prst="cloudCallout">
            <a:avLst>
              <a:gd name="adj1" fmla="val 48566"/>
              <a:gd name="adj2" fmla="val 8021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Accélérer moteur gauche ou ralentir moteur droit</a:t>
            </a:r>
            <a:endParaRPr lang="fr-FR" sz="1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Pensées 13"/>
          <p:cNvSpPr/>
          <p:nvPr/>
        </p:nvSpPr>
        <p:spPr>
          <a:xfrm>
            <a:off x="6000760" y="1785926"/>
            <a:ext cx="2357454" cy="1255590"/>
          </a:xfrm>
          <a:prstGeom prst="cloudCallout">
            <a:avLst>
              <a:gd name="adj1" fmla="val -82342"/>
              <a:gd name="adj2" fmla="val 5593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Accélérer moteur droit ou ralentir moteur gauche</a:t>
            </a:r>
            <a:endParaRPr lang="fr-FR" sz="1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Rectangle avec flèche vers la droite 14"/>
          <p:cNvSpPr/>
          <p:nvPr/>
        </p:nvSpPr>
        <p:spPr>
          <a:xfrm>
            <a:off x="642910" y="1285860"/>
            <a:ext cx="3000396" cy="771524"/>
          </a:xfrm>
          <a:prstGeom prst="right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 robot est centré sur la ligne</a:t>
            </a:r>
            <a:b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fr-FR" sz="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il faut qu’il reste dans cette position.</a:t>
            </a:r>
            <a:endParaRPr lang="fr-FR" sz="9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33333E-6 C -0.00729 -0.04769 -0.01458 -0.09514 -0.03056 -0.12593 C -0.04653 -0.15671 -0.08542 -0.17407 -0.09583 -0.18519 " pathEditMode="relative" ptsTypes="aaA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800000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531 -0.18148 C -0.09687 -0.2331 -0.09774 -0.28426 -0.08767 -0.32268 C -0.07743 -0.36134 -0.05503 -0.38727 -0.03246 -0.41296 " pathEditMode="relative" rAng="0" ptsTypes="aaA"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" y="-116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5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0" presetClass="entr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46 -0.41296 L -0.03246 -0.63333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900000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074" grpId="0" animBg="1"/>
      <p:bldP spid="12" grpId="0" animBg="1"/>
      <p:bldP spid="12" grpId="1" animBg="1"/>
      <p:bldP spid="13" grpId="0" animBg="1"/>
      <p:bldP spid="13" grpId="1" animBg="1"/>
      <p:bldP spid="14" grpId="2" animBg="1"/>
      <p:bldP spid="14" grpId="3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6" descr="walle1280x800.bmp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285720" y="714356"/>
            <a:ext cx="842965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fr-FR" sz="2000" b="1" cap="all" dirty="0" smtClean="0">
                <a:ln w="0"/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  <a:latin typeface="Courier New" pitchFamily="49" charset="0"/>
                <a:cs typeface="Courier New" pitchFamily="49" charset="0"/>
              </a:rPr>
              <a:t>La commande PWM (Pulse </a:t>
            </a:r>
            <a:r>
              <a:rPr lang="fr-FR" sz="2000" b="1" cap="all" dirty="0" err="1" smtClean="0">
                <a:ln w="0"/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  <a:latin typeface="Courier New" pitchFamily="49" charset="0"/>
                <a:cs typeface="Courier New" pitchFamily="49" charset="0"/>
              </a:rPr>
              <a:t>width</a:t>
            </a:r>
            <a:r>
              <a:rPr lang="fr-FR" sz="2000" b="1" cap="all" dirty="0" smtClean="0">
                <a:ln w="0"/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  <a:latin typeface="Courier New" pitchFamily="49" charset="0"/>
                <a:cs typeface="Courier New" pitchFamily="49" charset="0"/>
              </a:rPr>
              <a:t> Modulation)</a:t>
            </a:r>
            <a:endParaRPr lang="fr-FR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85918" y="2143116"/>
            <a:ext cx="1285884" cy="128588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atin typeface="Courier New" pitchFamily="49" charset="0"/>
                <a:cs typeface="Courier New" pitchFamily="49" charset="0"/>
              </a:rPr>
              <a:t>Compteur</a:t>
            </a:r>
            <a:endParaRPr lang="fr-FR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7" name="Connecteur droit 6"/>
          <p:cNvCxnSpPr>
            <a:stCxn id="5" idx="3"/>
          </p:cNvCxnSpPr>
          <p:nvPr/>
        </p:nvCxnSpPr>
        <p:spPr>
          <a:xfrm>
            <a:off x="3071802" y="2786058"/>
            <a:ext cx="1428760" cy="158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500562" y="1928802"/>
            <a:ext cx="2143140" cy="32147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3143240" y="4572008"/>
            <a:ext cx="1357322" cy="158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Rectangle à coins arrondis 11"/>
          <p:cNvSpPr/>
          <p:nvPr/>
        </p:nvSpPr>
        <p:spPr>
          <a:xfrm>
            <a:off x="1500166" y="4286256"/>
            <a:ext cx="1628780" cy="6429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atin typeface="Courier New" pitchFamily="49" charset="0"/>
                <a:cs typeface="Courier New" pitchFamily="49" charset="0"/>
              </a:rPr>
              <a:t>N variant de 0 à 255</a:t>
            </a:r>
            <a:endParaRPr lang="fr-FR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riangle isocèle 12"/>
          <p:cNvSpPr/>
          <p:nvPr/>
        </p:nvSpPr>
        <p:spPr>
          <a:xfrm rot="5400000">
            <a:off x="1791351" y="2351997"/>
            <a:ext cx="201734" cy="212600"/>
          </a:xfrm>
          <a:prstGeom prst="triangl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13"/>
          <p:cNvCxnSpPr/>
          <p:nvPr/>
        </p:nvCxnSpPr>
        <p:spPr>
          <a:xfrm>
            <a:off x="1142976" y="2428868"/>
            <a:ext cx="642942" cy="158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3500430" y="2643182"/>
            <a:ext cx="347666" cy="22383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V="1">
            <a:off x="3500430" y="4500570"/>
            <a:ext cx="357190" cy="214314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3428992" y="2428868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M</a:t>
            </a:r>
            <a:endParaRPr lang="fr-FR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3500430" y="421481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N</a:t>
            </a:r>
            <a:endParaRPr lang="fr-FR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3643306" y="4572008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n</a:t>
            </a:r>
            <a:endParaRPr lang="fr-FR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3571868" y="271462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n</a:t>
            </a:r>
            <a:endParaRPr lang="fr-FR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6643702" y="3429000"/>
            <a:ext cx="1428760" cy="158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4572000" y="228599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A</a:t>
            </a:r>
            <a:endParaRPr lang="fr-FR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4572000" y="414338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B</a:t>
            </a:r>
            <a:endParaRPr lang="fr-FR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1142976" y="2071678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H</a:t>
            </a:r>
            <a:endParaRPr lang="fr-FR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5786446" y="321468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A&lt;B</a:t>
            </a:r>
            <a:endParaRPr lang="fr-FR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4714876" y="200024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Courier New" pitchFamily="49" charset="0"/>
                <a:cs typeface="Courier New" pitchFamily="49" charset="0"/>
              </a:rPr>
              <a:t>Comparateur</a:t>
            </a:r>
            <a:endParaRPr lang="fr-FR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6715140" y="2786058"/>
            <a:ext cx="21431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Courier New" pitchFamily="49" charset="0"/>
                <a:cs typeface="Courier New" pitchFamily="49" charset="0"/>
              </a:rPr>
              <a:t>Signal PWM envoyé au(x) moteur(s)</a:t>
            </a:r>
            <a:endParaRPr lang="fr-FR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285720" y="1357298"/>
            <a:ext cx="835824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14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 </a:t>
            </a:r>
            <a:r>
              <a:rPr lang="fr-FR" sz="1400" dirty="0" smtClean="0">
                <a:latin typeface="Courier New" pitchFamily="49" charset="0"/>
                <a:cs typeface="Courier New" pitchFamily="49" charset="0"/>
              </a:rPr>
              <a:t>La commande PWM permet de faire varier la tension utile et ainsi accélérer ou réduire la vitesse des moteurs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5" presetClass="emph" presetSubtype="0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90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0" grpId="0" animBg="1"/>
      <p:bldP spid="12" grpId="0" animBg="1"/>
      <p:bldP spid="13" grpId="0" animBg="1"/>
      <p:bldP spid="20" grpId="0"/>
      <p:bldP spid="21" grpId="0"/>
      <p:bldP spid="22" grpId="0"/>
      <p:bldP spid="23" grpId="0"/>
      <p:bldP spid="25" grpId="0"/>
      <p:bldP spid="27" grpId="0"/>
      <p:bldP spid="29" grpId="0"/>
      <p:bldP spid="30" grpId="0"/>
      <p:bldP spid="30" grpId="1"/>
      <p:bldP spid="31" grpId="0"/>
      <p:bldP spid="32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428728" y="5429264"/>
          <a:ext cx="6563996" cy="1285884"/>
        </p:xfrm>
        <a:graphic>
          <a:graphicData uri="http://schemas.openxmlformats.org/drawingml/2006/table">
            <a:tbl>
              <a:tblPr/>
              <a:tblGrid>
                <a:gridCol w="656257"/>
                <a:gridCol w="656257"/>
                <a:gridCol w="656257"/>
                <a:gridCol w="656257"/>
                <a:gridCol w="656257"/>
                <a:gridCol w="656257"/>
                <a:gridCol w="656257"/>
                <a:gridCol w="656257"/>
                <a:gridCol w="656970"/>
                <a:gridCol w="656970"/>
              </a:tblGrid>
              <a:tr h="6708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b="1" dirty="0">
                          <a:latin typeface="Cambria"/>
                          <a:ea typeface="Times New Roman"/>
                          <a:cs typeface="Times New Roman"/>
                        </a:rPr>
                        <a:t>α (%) 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Cambria"/>
                          <a:ea typeface="Times New Roman"/>
                          <a:cs typeface="Times New Roman"/>
                        </a:rPr>
                        <a:t>10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Cambria"/>
                          <a:ea typeface="Times New Roman"/>
                          <a:cs typeface="Times New Roman"/>
                        </a:rPr>
                        <a:t>20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Cambria"/>
                          <a:ea typeface="Times New Roman"/>
                          <a:cs typeface="Times New Roman"/>
                        </a:rPr>
                        <a:t>30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Cambria"/>
                          <a:ea typeface="Times New Roman"/>
                          <a:cs typeface="Times New Roman"/>
                        </a:rPr>
                        <a:t>40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Cambria"/>
                          <a:ea typeface="Times New Roman"/>
                          <a:cs typeface="Times New Roman"/>
                        </a:rPr>
                        <a:t>50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Cambria"/>
                          <a:ea typeface="Times New Roman"/>
                          <a:cs typeface="Times New Roman"/>
                        </a:rPr>
                        <a:t>60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Cambria"/>
                          <a:ea typeface="Times New Roman"/>
                          <a:cs typeface="Times New Roman"/>
                        </a:rPr>
                        <a:t>70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Cambria"/>
                          <a:ea typeface="Times New Roman"/>
                          <a:cs typeface="Times New Roman"/>
                        </a:rPr>
                        <a:t>80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Cambria"/>
                          <a:ea typeface="Times New Roman"/>
                          <a:cs typeface="Times New Roman"/>
                        </a:rPr>
                        <a:t>90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9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Cambria"/>
                          <a:ea typeface="Times New Roman"/>
                          <a:cs typeface="Times New Roman"/>
                        </a:rPr>
                        <a:t>OCR1x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230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179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153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128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102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71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51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</a:tr>
            </a:tbl>
          </a:graphicData>
        </a:graphic>
      </p:graphicFrame>
      <p:cxnSp>
        <p:nvCxnSpPr>
          <p:cNvPr id="158" name="Connecteur droit 157"/>
          <p:cNvCxnSpPr/>
          <p:nvPr/>
        </p:nvCxnSpPr>
        <p:spPr>
          <a:xfrm rot="5400000">
            <a:off x="-284164" y="2856702"/>
            <a:ext cx="2714644" cy="1588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9" name="Connecteur droit 158"/>
          <p:cNvCxnSpPr/>
          <p:nvPr/>
        </p:nvCxnSpPr>
        <p:spPr>
          <a:xfrm rot="5400000">
            <a:off x="-641354" y="2928140"/>
            <a:ext cx="2571768" cy="1588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0" name="Connecteur droit avec flèche 159"/>
          <p:cNvCxnSpPr/>
          <p:nvPr/>
        </p:nvCxnSpPr>
        <p:spPr>
          <a:xfrm>
            <a:off x="430216" y="4214024"/>
            <a:ext cx="3570280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9" name="Connecteur droit avec flèche 168"/>
          <p:cNvCxnSpPr/>
          <p:nvPr/>
        </p:nvCxnSpPr>
        <p:spPr>
          <a:xfrm>
            <a:off x="429422" y="1857364"/>
            <a:ext cx="35710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0" name="Connecteur droit avec flèche 169"/>
          <p:cNvCxnSpPr/>
          <p:nvPr/>
        </p:nvCxnSpPr>
        <p:spPr>
          <a:xfrm rot="5400000" flipH="1" flipV="1">
            <a:off x="-105569" y="3678239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1" name="Connecteur droit avec flèche 170"/>
          <p:cNvCxnSpPr/>
          <p:nvPr/>
        </p:nvCxnSpPr>
        <p:spPr>
          <a:xfrm rot="5400000" flipH="1" flipV="1">
            <a:off x="-35719" y="1393017"/>
            <a:ext cx="92948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2" name="Connecteur droit 171"/>
          <p:cNvCxnSpPr/>
          <p:nvPr/>
        </p:nvCxnSpPr>
        <p:spPr>
          <a:xfrm>
            <a:off x="430216" y="3713958"/>
            <a:ext cx="3498842" cy="794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3" name="Connecteur droit 172"/>
          <p:cNvCxnSpPr/>
          <p:nvPr/>
        </p:nvCxnSpPr>
        <p:spPr>
          <a:xfrm>
            <a:off x="429422" y="1214422"/>
            <a:ext cx="3499636" cy="1588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4" name="Connecteur droit 173"/>
          <p:cNvCxnSpPr/>
          <p:nvPr/>
        </p:nvCxnSpPr>
        <p:spPr>
          <a:xfrm rot="5400000" flipH="1" flipV="1">
            <a:off x="429422" y="1214422"/>
            <a:ext cx="642942" cy="64294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5" name="Connecteur droit 174"/>
          <p:cNvCxnSpPr/>
          <p:nvPr/>
        </p:nvCxnSpPr>
        <p:spPr>
          <a:xfrm rot="5400000" flipH="1" flipV="1">
            <a:off x="751290" y="1535496"/>
            <a:ext cx="643736" cy="158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6" name="Connecteur droit 175"/>
          <p:cNvCxnSpPr/>
          <p:nvPr/>
        </p:nvCxnSpPr>
        <p:spPr>
          <a:xfrm>
            <a:off x="357190" y="1643050"/>
            <a:ext cx="3571868" cy="1588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7" name="Connecteur droit 176"/>
          <p:cNvCxnSpPr/>
          <p:nvPr/>
        </p:nvCxnSpPr>
        <p:spPr>
          <a:xfrm>
            <a:off x="643736" y="3714752"/>
            <a:ext cx="429422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Connecteur droit 177"/>
          <p:cNvCxnSpPr/>
          <p:nvPr/>
        </p:nvCxnSpPr>
        <p:spPr>
          <a:xfrm rot="5400000">
            <a:off x="394497" y="3963991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178"/>
          <p:cNvCxnSpPr/>
          <p:nvPr/>
        </p:nvCxnSpPr>
        <p:spPr>
          <a:xfrm rot="5400000">
            <a:off x="823125" y="3963991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Connecteur droit 179"/>
          <p:cNvCxnSpPr/>
          <p:nvPr/>
        </p:nvCxnSpPr>
        <p:spPr>
          <a:xfrm>
            <a:off x="430216" y="4214024"/>
            <a:ext cx="213520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1" name="Connecteur droit 180"/>
          <p:cNvCxnSpPr/>
          <p:nvPr/>
        </p:nvCxnSpPr>
        <p:spPr>
          <a:xfrm rot="5400000">
            <a:off x="1588" y="2928140"/>
            <a:ext cx="2571768" cy="1588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Connecteur droit 181"/>
          <p:cNvCxnSpPr/>
          <p:nvPr/>
        </p:nvCxnSpPr>
        <p:spPr>
          <a:xfrm rot="5400000">
            <a:off x="680249" y="2892421"/>
            <a:ext cx="2500330" cy="1588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Connecteur droit 182"/>
          <p:cNvCxnSpPr/>
          <p:nvPr/>
        </p:nvCxnSpPr>
        <p:spPr>
          <a:xfrm rot="5400000">
            <a:off x="1287472" y="2928140"/>
            <a:ext cx="2571768" cy="1588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4" name="Connecteur droit 183"/>
          <p:cNvCxnSpPr/>
          <p:nvPr/>
        </p:nvCxnSpPr>
        <p:spPr>
          <a:xfrm rot="5400000">
            <a:off x="1966133" y="2892421"/>
            <a:ext cx="2500330" cy="1588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Connecteur droit 184"/>
          <p:cNvCxnSpPr/>
          <p:nvPr/>
        </p:nvCxnSpPr>
        <p:spPr>
          <a:xfrm rot="5400000">
            <a:off x="394497" y="2892421"/>
            <a:ext cx="2643206" cy="1588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6" name="Connecteur droit 185"/>
          <p:cNvCxnSpPr/>
          <p:nvPr/>
        </p:nvCxnSpPr>
        <p:spPr>
          <a:xfrm rot="5400000">
            <a:off x="1001720" y="2856702"/>
            <a:ext cx="2714644" cy="1588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7" name="Connecteur droit 186"/>
          <p:cNvCxnSpPr/>
          <p:nvPr/>
        </p:nvCxnSpPr>
        <p:spPr>
          <a:xfrm rot="5400000">
            <a:off x="1644662" y="2856702"/>
            <a:ext cx="2714644" cy="1588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8" name="Connecteur droit 187"/>
          <p:cNvCxnSpPr/>
          <p:nvPr/>
        </p:nvCxnSpPr>
        <p:spPr>
          <a:xfrm rot="5400000">
            <a:off x="2287604" y="2856702"/>
            <a:ext cx="2714644" cy="1588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9" name="ZoneTexte 188"/>
          <p:cNvSpPr txBox="1"/>
          <p:nvPr/>
        </p:nvSpPr>
        <p:spPr>
          <a:xfrm>
            <a:off x="0" y="1000108"/>
            <a:ext cx="428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255</a:t>
            </a:r>
            <a:endParaRPr lang="fr-FR" sz="1200" dirty="0"/>
          </a:p>
        </p:txBody>
      </p:sp>
      <p:cxnSp>
        <p:nvCxnSpPr>
          <p:cNvPr id="190" name="Connecteur droit avec flèche 189"/>
          <p:cNvCxnSpPr/>
          <p:nvPr/>
        </p:nvCxnSpPr>
        <p:spPr>
          <a:xfrm>
            <a:off x="430216" y="2999578"/>
            <a:ext cx="3570280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1" name="Connecteur droit avec flèche 190"/>
          <p:cNvCxnSpPr/>
          <p:nvPr/>
        </p:nvCxnSpPr>
        <p:spPr>
          <a:xfrm rot="5400000" flipH="1" flipV="1">
            <a:off x="-69850" y="2499512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2" name="Connecteur droit 191"/>
          <p:cNvCxnSpPr/>
          <p:nvPr/>
        </p:nvCxnSpPr>
        <p:spPr>
          <a:xfrm>
            <a:off x="430216" y="2499512"/>
            <a:ext cx="3498842" cy="794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3" name="Connecteur droit 192"/>
          <p:cNvCxnSpPr/>
          <p:nvPr/>
        </p:nvCxnSpPr>
        <p:spPr>
          <a:xfrm>
            <a:off x="430216" y="2499512"/>
            <a:ext cx="213520" cy="79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/>
          <p:cNvCxnSpPr/>
          <p:nvPr/>
        </p:nvCxnSpPr>
        <p:spPr>
          <a:xfrm rot="5400000">
            <a:off x="394497" y="2749545"/>
            <a:ext cx="50006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5" name="Connecteur droit 194"/>
          <p:cNvCxnSpPr/>
          <p:nvPr/>
        </p:nvCxnSpPr>
        <p:spPr>
          <a:xfrm>
            <a:off x="643736" y="3000372"/>
            <a:ext cx="429422" cy="79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6" name="Connecteur droit avec flèche 195"/>
          <p:cNvCxnSpPr/>
          <p:nvPr/>
        </p:nvCxnSpPr>
        <p:spPr>
          <a:xfrm>
            <a:off x="642942" y="4357694"/>
            <a:ext cx="71438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7" name="Connecteur droit avec flèche 196"/>
          <p:cNvCxnSpPr/>
          <p:nvPr/>
        </p:nvCxnSpPr>
        <p:spPr>
          <a:xfrm>
            <a:off x="643736" y="3929066"/>
            <a:ext cx="429422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8" name="ZoneTexte 197"/>
          <p:cNvSpPr txBox="1"/>
          <p:nvPr/>
        </p:nvSpPr>
        <p:spPr>
          <a:xfrm>
            <a:off x="71438" y="1500174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71</a:t>
            </a:r>
            <a:endParaRPr lang="fr-FR" sz="1200" dirty="0"/>
          </a:p>
        </p:txBody>
      </p:sp>
      <p:cxnSp>
        <p:nvCxnSpPr>
          <p:cNvPr id="199" name="Connecteur droit 198"/>
          <p:cNvCxnSpPr/>
          <p:nvPr/>
        </p:nvCxnSpPr>
        <p:spPr>
          <a:xfrm rot="5400000" flipH="1" flipV="1">
            <a:off x="1072364" y="1214422"/>
            <a:ext cx="642942" cy="64294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0" name="Connecteur droit 199"/>
          <p:cNvCxnSpPr/>
          <p:nvPr/>
        </p:nvCxnSpPr>
        <p:spPr>
          <a:xfrm rot="5400000" flipH="1" flipV="1">
            <a:off x="1394232" y="1535496"/>
            <a:ext cx="643736" cy="158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1" name="Connecteur droit 200"/>
          <p:cNvCxnSpPr/>
          <p:nvPr/>
        </p:nvCxnSpPr>
        <p:spPr>
          <a:xfrm rot="5400000" flipH="1" flipV="1">
            <a:off x="1715306" y="1214422"/>
            <a:ext cx="642942" cy="64294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2" name="Connecteur droit 201"/>
          <p:cNvCxnSpPr/>
          <p:nvPr/>
        </p:nvCxnSpPr>
        <p:spPr>
          <a:xfrm rot="5400000" flipH="1" flipV="1">
            <a:off x="2037174" y="1535496"/>
            <a:ext cx="643736" cy="158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3" name="Connecteur droit 202"/>
          <p:cNvCxnSpPr/>
          <p:nvPr/>
        </p:nvCxnSpPr>
        <p:spPr>
          <a:xfrm rot="5400000" flipH="1" flipV="1">
            <a:off x="2358248" y="1214422"/>
            <a:ext cx="642942" cy="64294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4" name="Connecteur droit 203"/>
          <p:cNvCxnSpPr/>
          <p:nvPr/>
        </p:nvCxnSpPr>
        <p:spPr>
          <a:xfrm rot="5400000" flipH="1" flipV="1">
            <a:off x="2680116" y="1535496"/>
            <a:ext cx="643736" cy="158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5" name="Connecteur droit 204"/>
          <p:cNvCxnSpPr/>
          <p:nvPr/>
        </p:nvCxnSpPr>
        <p:spPr>
          <a:xfrm rot="5400000" flipH="1" flipV="1">
            <a:off x="3001190" y="1214422"/>
            <a:ext cx="642942" cy="64294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6" name="Connecteur droit 205"/>
          <p:cNvCxnSpPr/>
          <p:nvPr/>
        </p:nvCxnSpPr>
        <p:spPr>
          <a:xfrm rot="5400000" flipH="1" flipV="1">
            <a:off x="3323058" y="1535496"/>
            <a:ext cx="643736" cy="158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7" name="Connecteur droit 206"/>
          <p:cNvCxnSpPr/>
          <p:nvPr/>
        </p:nvCxnSpPr>
        <p:spPr>
          <a:xfrm>
            <a:off x="1286678" y="3714752"/>
            <a:ext cx="429422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8" name="Connecteur droit 207"/>
          <p:cNvCxnSpPr/>
          <p:nvPr/>
        </p:nvCxnSpPr>
        <p:spPr>
          <a:xfrm rot="5400000">
            <a:off x="1037439" y="3963991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9" name="Connecteur droit 208"/>
          <p:cNvCxnSpPr/>
          <p:nvPr/>
        </p:nvCxnSpPr>
        <p:spPr>
          <a:xfrm rot="5400000">
            <a:off x="1466067" y="3963991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0" name="Connecteur droit 209"/>
          <p:cNvCxnSpPr/>
          <p:nvPr/>
        </p:nvCxnSpPr>
        <p:spPr>
          <a:xfrm>
            <a:off x="1073158" y="4214024"/>
            <a:ext cx="213520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1" name="Connecteur droit 210"/>
          <p:cNvCxnSpPr/>
          <p:nvPr/>
        </p:nvCxnSpPr>
        <p:spPr>
          <a:xfrm>
            <a:off x="1929620" y="3714752"/>
            <a:ext cx="429422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Connecteur droit 211"/>
          <p:cNvCxnSpPr/>
          <p:nvPr/>
        </p:nvCxnSpPr>
        <p:spPr>
          <a:xfrm rot="5400000">
            <a:off x="1680381" y="3963991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Connecteur droit 212"/>
          <p:cNvCxnSpPr/>
          <p:nvPr/>
        </p:nvCxnSpPr>
        <p:spPr>
          <a:xfrm rot="5400000">
            <a:off x="2109009" y="3963991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4" name="Connecteur droit 213"/>
          <p:cNvCxnSpPr/>
          <p:nvPr/>
        </p:nvCxnSpPr>
        <p:spPr>
          <a:xfrm>
            <a:off x="1716100" y="4214024"/>
            <a:ext cx="213520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Connecteur droit 214"/>
          <p:cNvCxnSpPr/>
          <p:nvPr/>
        </p:nvCxnSpPr>
        <p:spPr>
          <a:xfrm>
            <a:off x="2572562" y="3714752"/>
            <a:ext cx="429422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6" name="Connecteur droit 215"/>
          <p:cNvCxnSpPr/>
          <p:nvPr/>
        </p:nvCxnSpPr>
        <p:spPr>
          <a:xfrm rot="5400000">
            <a:off x="2323323" y="3963991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7" name="Connecteur droit 216"/>
          <p:cNvCxnSpPr/>
          <p:nvPr/>
        </p:nvCxnSpPr>
        <p:spPr>
          <a:xfrm rot="5400000">
            <a:off x="2751951" y="3963991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8" name="Connecteur droit 217"/>
          <p:cNvCxnSpPr/>
          <p:nvPr/>
        </p:nvCxnSpPr>
        <p:spPr>
          <a:xfrm>
            <a:off x="2359042" y="4214024"/>
            <a:ext cx="213520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9" name="Connecteur droit 218"/>
          <p:cNvCxnSpPr/>
          <p:nvPr/>
        </p:nvCxnSpPr>
        <p:spPr>
          <a:xfrm>
            <a:off x="3215504" y="3714752"/>
            <a:ext cx="429422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0" name="Connecteur droit 219"/>
          <p:cNvCxnSpPr/>
          <p:nvPr/>
        </p:nvCxnSpPr>
        <p:spPr>
          <a:xfrm rot="5400000">
            <a:off x="2966265" y="3963991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1" name="Connecteur droit 220"/>
          <p:cNvCxnSpPr/>
          <p:nvPr/>
        </p:nvCxnSpPr>
        <p:spPr>
          <a:xfrm rot="5400000">
            <a:off x="3394893" y="3963991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2" name="Connecteur droit 221"/>
          <p:cNvCxnSpPr/>
          <p:nvPr/>
        </p:nvCxnSpPr>
        <p:spPr>
          <a:xfrm>
            <a:off x="3001984" y="4214024"/>
            <a:ext cx="213520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3" name="Connecteur droit 222"/>
          <p:cNvCxnSpPr/>
          <p:nvPr/>
        </p:nvCxnSpPr>
        <p:spPr>
          <a:xfrm>
            <a:off x="3644926" y="4214024"/>
            <a:ext cx="213520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4" name="Connecteur droit 223"/>
          <p:cNvCxnSpPr/>
          <p:nvPr/>
        </p:nvCxnSpPr>
        <p:spPr>
          <a:xfrm>
            <a:off x="1073158" y="2499512"/>
            <a:ext cx="213520" cy="79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5" name="Connecteur droit 224"/>
          <p:cNvCxnSpPr/>
          <p:nvPr/>
        </p:nvCxnSpPr>
        <p:spPr>
          <a:xfrm rot="5400000">
            <a:off x="1037439" y="2749545"/>
            <a:ext cx="50006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6" name="Connecteur droit 225"/>
          <p:cNvCxnSpPr/>
          <p:nvPr/>
        </p:nvCxnSpPr>
        <p:spPr>
          <a:xfrm>
            <a:off x="1286678" y="3000372"/>
            <a:ext cx="429422" cy="79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7" name="Connecteur droit 226"/>
          <p:cNvCxnSpPr/>
          <p:nvPr/>
        </p:nvCxnSpPr>
        <p:spPr>
          <a:xfrm rot="5400000">
            <a:off x="823125" y="2749545"/>
            <a:ext cx="50006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8" name="Connecteur droit 227"/>
          <p:cNvCxnSpPr/>
          <p:nvPr/>
        </p:nvCxnSpPr>
        <p:spPr>
          <a:xfrm>
            <a:off x="1716100" y="2499512"/>
            <a:ext cx="213520" cy="79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9" name="Connecteur droit 228"/>
          <p:cNvCxnSpPr/>
          <p:nvPr/>
        </p:nvCxnSpPr>
        <p:spPr>
          <a:xfrm rot="5400000">
            <a:off x="1680381" y="2749545"/>
            <a:ext cx="50006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0" name="Connecteur droit 229"/>
          <p:cNvCxnSpPr/>
          <p:nvPr/>
        </p:nvCxnSpPr>
        <p:spPr>
          <a:xfrm>
            <a:off x="1929620" y="3000372"/>
            <a:ext cx="429422" cy="79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1" name="Connecteur droit 230"/>
          <p:cNvCxnSpPr/>
          <p:nvPr/>
        </p:nvCxnSpPr>
        <p:spPr>
          <a:xfrm rot="5400000">
            <a:off x="1466067" y="2749545"/>
            <a:ext cx="50006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2" name="Connecteur droit 231"/>
          <p:cNvCxnSpPr/>
          <p:nvPr/>
        </p:nvCxnSpPr>
        <p:spPr>
          <a:xfrm>
            <a:off x="2359042" y="2499512"/>
            <a:ext cx="213520" cy="79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3" name="Connecteur droit 232"/>
          <p:cNvCxnSpPr/>
          <p:nvPr/>
        </p:nvCxnSpPr>
        <p:spPr>
          <a:xfrm rot="5400000">
            <a:off x="2323323" y="2749545"/>
            <a:ext cx="50006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Connecteur droit 233"/>
          <p:cNvCxnSpPr/>
          <p:nvPr/>
        </p:nvCxnSpPr>
        <p:spPr>
          <a:xfrm>
            <a:off x="2572562" y="3000372"/>
            <a:ext cx="429422" cy="79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234"/>
          <p:cNvCxnSpPr/>
          <p:nvPr/>
        </p:nvCxnSpPr>
        <p:spPr>
          <a:xfrm rot="5400000">
            <a:off x="2109009" y="2749545"/>
            <a:ext cx="50006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6" name="Connecteur droit 235"/>
          <p:cNvCxnSpPr/>
          <p:nvPr/>
        </p:nvCxnSpPr>
        <p:spPr>
          <a:xfrm>
            <a:off x="3001984" y="2499512"/>
            <a:ext cx="213520" cy="79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236"/>
          <p:cNvCxnSpPr/>
          <p:nvPr/>
        </p:nvCxnSpPr>
        <p:spPr>
          <a:xfrm rot="5400000">
            <a:off x="2966265" y="2749545"/>
            <a:ext cx="50006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8" name="Connecteur droit 237"/>
          <p:cNvCxnSpPr/>
          <p:nvPr/>
        </p:nvCxnSpPr>
        <p:spPr>
          <a:xfrm>
            <a:off x="3215504" y="3000372"/>
            <a:ext cx="429422" cy="79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9" name="Connecteur droit 238"/>
          <p:cNvCxnSpPr/>
          <p:nvPr/>
        </p:nvCxnSpPr>
        <p:spPr>
          <a:xfrm rot="5400000">
            <a:off x="2751951" y="2749545"/>
            <a:ext cx="50006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0" name="ZoneTexte 239"/>
          <p:cNvSpPr txBox="1"/>
          <p:nvPr/>
        </p:nvSpPr>
        <p:spPr>
          <a:xfrm>
            <a:off x="857224" y="4357694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T</a:t>
            </a:r>
            <a:endParaRPr lang="fr-FR" sz="1200" b="1" dirty="0"/>
          </a:p>
        </p:txBody>
      </p:sp>
      <p:sp>
        <p:nvSpPr>
          <p:cNvPr id="241" name="ZoneTexte 240"/>
          <p:cNvSpPr txBox="1"/>
          <p:nvPr/>
        </p:nvSpPr>
        <p:spPr>
          <a:xfrm>
            <a:off x="714380" y="3929066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T</a:t>
            </a:r>
            <a:r>
              <a:rPr lang="fr-FR" sz="1200" b="1" baseline="-25000" dirty="0" smtClean="0"/>
              <a:t>1</a:t>
            </a:r>
            <a:endParaRPr lang="fr-FR" sz="1200" b="1" dirty="0"/>
          </a:p>
        </p:txBody>
      </p:sp>
      <p:cxnSp>
        <p:nvCxnSpPr>
          <p:cNvPr id="242" name="Connecteur droit 241"/>
          <p:cNvCxnSpPr/>
          <p:nvPr/>
        </p:nvCxnSpPr>
        <p:spPr>
          <a:xfrm rot="5400000">
            <a:off x="4287042" y="2928140"/>
            <a:ext cx="2714644" cy="1588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3" name="Connecteur droit 242"/>
          <p:cNvCxnSpPr/>
          <p:nvPr/>
        </p:nvCxnSpPr>
        <p:spPr>
          <a:xfrm rot="5400000">
            <a:off x="4215603" y="2713827"/>
            <a:ext cx="2286019" cy="1587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4" name="Connecteur droit avec flèche 243"/>
          <p:cNvCxnSpPr/>
          <p:nvPr/>
        </p:nvCxnSpPr>
        <p:spPr>
          <a:xfrm>
            <a:off x="5001422" y="4285462"/>
            <a:ext cx="364254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5" name="Connecteur droit avec flèche 244"/>
          <p:cNvCxnSpPr/>
          <p:nvPr/>
        </p:nvCxnSpPr>
        <p:spPr>
          <a:xfrm>
            <a:off x="5000628" y="1928802"/>
            <a:ext cx="36433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6" name="Connecteur droit avec flèche 245"/>
          <p:cNvCxnSpPr/>
          <p:nvPr/>
        </p:nvCxnSpPr>
        <p:spPr>
          <a:xfrm rot="5400000" flipH="1" flipV="1">
            <a:off x="4465637" y="3749677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7" name="Connecteur droit avec flèche 246"/>
          <p:cNvCxnSpPr/>
          <p:nvPr/>
        </p:nvCxnSpPr>
        <p:spPr>
          <a:xfrm rot="5400000" flipH="1" flipV="1">
            <a:off x="4535487" y="1464455"/>
            <a:ext cx="92948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8" name="Connecteur droit 247"/>
          <p:cNvCxnSpPr/>
          <p:nvPr/>
        </p:nvCxnSpPr>
        <p:spPr>
          <a:xfrm>
            <a:off x="5001422" y="3785396"/>
            <a:ext cx="3571106" cy="794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9" name="Connecteur droit 248"/>
          <p:cNvCxnSpPr/>
          <p:nvPr/>
        </p:nvCxnSpPr>
        <p:spPr>
          <a:xfrm>
            <a:off x="5000628" y="1285860"/>
            <a:ext cx="3571900" cy="1588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4" name="Connecteur droit 253"/>
          <p:cNvCxnSpPr/>
          <p:nvPr/>
        </p:nvCxnSpPr>
        <p:spPr>
          <a:xfrm rot="5400000" flipH="1" flipV="1">
            <a:off x="5000628" y="1285860"/>
            <a:ext cx="642942" cy="64294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5" name="Connecteur droit 254"/>
          <p:cNvCxnSpPr/>
          <p:nvPr/>
        </p:nvCxnSpPr>
        <p:spPr>
          <a:xfrm rot="5400000" flipH="1" flipV="1">
            <a:off x="5322496" y="1606934"/>
            <a:ext cx="643736" cy="158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6" name="Connecteur droit 255"/>
          <p:cNvCxnSpPr/>
          <p:nvPr/>
        </p:nvCxnSpPr>
        <p:spPr>
          <a:xfrm>
            <a:off x="4857752" y="1571612"/>
            <a:ext cx="3714776" cy="1588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9" name="Connecteur droit 268"/>
          <p:cNvCxnSpPr/>
          <p:nvPr/>
        </p:nvCxnSpPr>
        <p:spPr>
          <a:xfrm>
            <a:off x="5357818" y="3786190"/>
            <a:ext cx="286546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0" name="Connecteur droit 269"/>
          <p:cNvCxnSpPr/>
          <p:nvPr/>
        </p:nvCxnSpPr>
        <p:spPr>
          <a:xfrm rot="5400000">
            <a:off x="5108579" y="4035429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1" name="Connecteur droit 270"/>
          <p:cNvCxnSpPr/>
          <p:nvPr/>
        </p:nvCxnSpPr>
        <p:spPr>
          <a:xfrm rot="5400000">
            <a:off x="5394331" y="4035429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3" name="Connecteur droit 272"/>
          <p:cNvCxnSpPr/>
          <p:nvPr/>
        </p:nvCxnSpPr>
        <p:spPr>
          <a:xfrm>
            <a:off x="5001422" y="4285462"/>
            <a:ext cx="356396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4" name="Connecteur droit 273"/>
          <p:cNvCxnSpPr/>
          <p:nvPr/>
        </p:nvCxnSpPr>
        <p:spPr>
          <a:xfrm rot="5400000">
            <a:off x="4679951" y="2892421"/>
            <a:ext cx="2643206" cy="1588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5" name="Connecteur droit 274"/>
          <p:cNvCxnSpPr/>
          <p:nvPr/>
        </p:nvCxnSpPr>
        <p:spPr>
          <a:xfrm rot="5400000">
            <a:off x="5394331" y="2820983"/>
            <a:ext cx="2500330" cy="1588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2" name="Connecteur droit 291"/>
          <p:cNvCxnSpPr/>
          <p:nvPr/>
        </p:nvCxnSpPr>
        <p:spPr>
          <a:xfrm rot="5400000">
            <a:off x="6001554" y="2856702"/>
            <a:ext cx="2571768" cy="1588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5" name="Connecteur droit 294"/>
          <p:cNvCxnSpPr/>
          <p:nvPr/>
        </p:nvCxnSpPr>
        <p:spPr>
          <a:xfrm rot="5400000">
            <a:off x="6680215" y="2820983"/>
            <a:ext cx="2500330" cy="1588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3" name="Connecteur droit 352"/>
          <p:cNvCxnSpPr/>
          <p:nvPr/>
        </p:nvCxnSpPr>
        <p:spPr>
          <a:xfrm rot="5400000">
            <a:off x="4965703" y="2963859"/>
            <a:ext cx="2643206" cy="1588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4" name="Connecteur droit 353"/>
          <p:cNvCxnSpPr/>
          <p:nvPr/>
        </p:nvCxnSpPr>
        <p:spPr>
          <a:xfrm rot="5400000">
            <a:off x="5572926" y="2928140"/>
            <a:ext cx="2714644" cy="1588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5" name="Connecteur droit 354"/>
          <p:cNvCxnSpPr/>
          <p:nvPr/>
        </p:nvCxnSpPr>
        <p:spPr>
          <a:xfrm rot="5400000">
            <a:off x="6215868" y="2928140"/>
            <a:ext cx="2714644" cy="1588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4" name="Connecteur droit 373"/>
          <p:cNvCxnSpPr/>
          <p:nvPr/>
        </p:nvCxnSpPr>
        <p:spPr>
          <a:xfrm rot="5400000">
            <a:off x="6858810" y="2928140"/>
            <a:ext cx="2714644" cy="1588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5" name="ZoneTexte 374"/>
          <p:cNvSpPr txBox="1"/>
          <p:nvPr/>
        </p:nvSpPr>
        <p:spPr>
          <a:xfrm>
            <a:off x="4571206" y="1071546"/>
            <a:ext cx="428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255</a:t>
            </a:r>
            <a:endParaRPr lang="fr-FR" sz="1200" dirty="0"/>
          </a:p>
        </p:txBody>
      </p:sp>
      <p:cxnSp>
        <p:nvCxnSpPr>
          <p:cNvPr id="376" name="Connecteur droit avec flèche 375"/>
          <p:cNvCxnSpPr/>
          <p:nvPr/>
        </p:nvCxnSpPr>
        <p:spPr>
          <a:xfrm>
            <a:off x="5001422" y="3071016"/>
            <a:ext cx="364254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7" name="Connecteur droit avec flèche 376"/>
          <p:cNvCxnSpPr/>
          <p:nvPr/>
        </p:nvCxnSpPr>
        <p:spPr>
          <a:xfrm rot="5400000" flipH="1" flipV="1">
            <a:off x="4501356" y="2570950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8" name="Connecteur droit 377"/>
          <p:cNvCxnSpPr/>
          <p:nvPr/>
        </p:nvCxnSpPr>
        <p:spPr>
          <a:xfrm>
            <a:off x="5001422" y="2570950"/>
            <a:ext cx="3571106" cy="794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9" name="Connecteur droit 378"/>
          <p:cNvCxnSpPr/>
          <p:nvPr/>
        </p:nvCxnSpPr>
        <p:spPr>
          <a:xfrm>
            <a:off x="5001422" y="2570950"/>
            <a:ext cx="356396" cy="79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0" name="Connecteur droit 379"/>
          <p:cNvCxnSpPr/>
          <p:nvPr/>
        </p:nvCxnSpPr>
        <p:spPr>
          <a:xfrm rot="5400000">
            <a:off x="5108579" y="2820983"/>
            <a:ext cx="50006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1" name="Connecteur droit 380"/>
          <p:cNvCxnSpPr/>
          <p:nvPr/>
        </p:nvCxnSpPr>
        <p:spPr>
          <a:xfrm>
            <a:off x="5357818" y="3071810"/>
            <a:ext cx="286546" cy="79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2" name="Connecteur droit avec flèche 381"/>
          <p:cNvCxnSpPr/>
          <p:nvPr/>
        </p:nvCxnSpPr>
        <p:spPr>
          <a:xfrm>
            <a:off x="5357818" y="4429132"/>
            <a:ext cx="64294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3" name="Connecteur droit avec flèche 382"/>
          <p:cNvCxnSpPr/>
          <p:nvPr/>
        </p:nvCxnSpPr>
        <p:spPr>
          <a:xfrm>
            <a:off x="5357818" y="4000504"/>
            <a:ext cx="286546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4" name="ZoneTexte 383"/>
          <p:cNvSpPr txBox="1"/>
          <p:nvPr/>
        </p:nvSpPr>
        <p:spPr>
          <a:xfrm>
            <a:off x="4500562" y="1428736"/>
            <a:ext cx="500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128</a:t>
            </a:r>
            <a:endParaRPr lang="fr-FR" sz="1200" dirty="0"/>
          </a:p>
        </p:txBody>
      </p:sp>
      <p:cxnSp>
        <p:nvCxnSpPr>
          <p:cNvPr id="385" name="Connecteur droit 384"/>
          <p:cNvCxnSpPr/>
          <p:nvPr/>
        </p:nvCxnSpPr>
        <p:spPr>
          <a:xfrm rot="5400000" flipH="1" flipV="1">
            <a:off x="5643570" y="1285860"/>
            <a:ext cx="642942" cy="64294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86" name="Connecteur droit 385"/>
          <p:cNvCxnSpPr/>
          <p:nvPr/>
        </p:nvCxnSpPr>
        <p:spPr>
          <a:xfrm rot="5400000" flipH="1" flipV="1">
            <a:off x="5965438" y="1606934"/>
            <a:ext cx="643736" cy="158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87" name="Connecteur droit 386"/>
          <p:cNvCxnSpPr/>
          <p:nvPr/>
        </p:nvCxnSpPr>
        <p:spPr>
          <a:xfrm rot="5400000" flipH="1" flipV="1">
            <a:off x="6286512" y="1285860"/>
            <a:ext cx="642942" cy="64294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88" name="Connecteur droit 387"/>
          <p:cNvCxnSpPr/>
          <p:nvPr/>
        </p:nvCxnSpPr>
        <p:spPr>
          <a:xfrm rot="5400000" flipH="1" flipV="1">
            <a:off x="6608380" y="1606934"/>
            <a:ext cx="643736" cy="158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89" name="Connecteur droit 388"/>
          <p:cNvCxnSpPr/>
          <p:nvPr/>
        </p:nvCxnSpPr>
        <p:spPr>
          <a:xfrm rot="5400000" flipH="1" flipV="1">
            <a:off x="6929454" y="1285860"/>
            <a:ext cx="642942" cy="64294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90" name="Connecteur droit 389"/>
          <p:cNvCxnSpPr/>
          <p:nvPr/>
        </p:nvCxnSpPr>
        <p:spPr>
          <a:xfrm rot="5400000" flipH="1" flipV="1">
            <a:off x="7251322" y="1606934"/>
            <a:ext cx="643736" cy="158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91" name="Connecteur droit 390"/>
          <p:cNvCxnSpPr/>
          <p:nvPr/>
        </p:nvCxnSpPr>
        <p:spPr>
          <a:xfrm rot="5400000" flipH="1" flipV="1">
            <a:off x="7572396" y="1285860"/>
            <a:ext cx="642942" cy="64294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92" name="Connecteur droit 391"/>
          <p:cNvCxnSpPr/>
          <p:nvPr/>
        </p:nvCxnSpPr>
        <p:spPr>
          <a:xfrm rot="5400000" flipH="1" flipV="1">
            <a:off x="7894264" y="1606934"/>
            <a:ext cx="643736" cy="158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93" name="Connecteur droit 392"/>
          <p:cNvCxnSpPr/>
          <p:nvPr/>
        </p:nvCxnSpPr>
        <p:spPr>
          <a:xfrm>
            <a:off x="6000760" y="3786190"/>
            <a:ext cx="286546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4" name="Connecteur droit 393"/>
          <p:cNvCxnSpPr/>
          <p:nvPr/>
        </p:nvCxnSpPr>
        <p:spPr>
          <a:xfrm rot="5400000">
            <a:off x="5751521" y="4035429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5" name="Connecteur droit 394"/>
          <p:cNvCxnSpPr/>
          <p:nvPr/>
        </p:nvCxnSpPr>
        <p:spPr>
          <a:xfrm rot="5400000">
            <a:off x="6037273" y="4035429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6" name="Connecteur droit 395"/>
          <p:cNvCxnSpPr/>
          <p:nvPr/>
        </p:nvCxnSpPr>
        <p:spPr>
          <a:xfrm>
            <a:off x="5644364" y="4285462"/>
            <a:ext cx="356396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7" name="Connecteur droit 396"/>
          <p:cNvCxnSpPr/>
          <p:nvPr/>
        </p:nvCxnSpPr>
        <p:spPr>
          <a:xfrm>
            <a:off x="6643702" y="3786190"/>
            <a:ext cx="286546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8" name="Connecteur droit 397"/>
          <p:cNvCxnSpPr/>
          <p:nvPr/>
        </p:nvCxnSpPr>
        <p:spPr>
          <a:xfrm rot="5400000">
            <a:off x="6394463" y="4035429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9" name="Connecteur droit 398"/>
          <p:cNvCxnSpPr/>
          <p:nvPr/>
        </p:nvCxnSpPr>
        <p:spPr>
          <a:xfrm rot="5400000">
            <a:off x="6680215" y="4035429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0" name="Connecteur droit 399"/>
          <p:cNvCxnSpPr/>
          <p:nvPr/>
        </p:nvCxnSpPr>
        <p:spPr>
          <a:xfrm>
            <a:off x="6287306" y="4285462"/>
            <a:ext cx="356396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1" name="Connecteur droit 400"/>
          <p:cNvCxnSpPr/>
          <p:nvPr/>
        </p:nvCxnSpPr>
        <p:spPr>
          <a:xfrm>
            <a:off x="7286644" y="3786190"/>
            <a:ext cx="286546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2" name="Connecteur droit 401"/>
          <p:cNvCxnSpPr/>
          <p:nvPr/>
        </p:nvCxnSpPr>
        <p:spPr>
          <a:xfrm rot="5400000">
            <a:off x="7037405" y="4035429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3" name="Connecteur droit 402"/>
          <p:cNvCxnSpPr/>
          <p:nvPr/>
        </p:nvCxnSpPr>
        <p:spPr>
          <a:xfrm rot="5400000">
            <a:off x="7323157" y="4035429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4" name="Connecteur droit 403"/>
          <p:cNvCxnSpPr/>
          <p:nvPr/>
        </p:nvCxnSpPr>
        <p:spPr>
          <a:xfrm>
            <a:off x="6930248" y="4285462"/>
            <a:ext cx="356396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5" name="Connecteur droit 404"/>
          <p:cNvCxnSpPr/>
          <p:nvPr/>
        </p:nvCxnSpPr>
        <p:spPr>
          <a:xfrm>
            <a:off x="7929586" y="3786190"/>
            <a:ext cx="286546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6" name="Connecteur droit 405"/>
          <p:cNvCxnSpPr/>
          <p:nvPr/>
        </p:nvCxnSpPr>
        <p:spPr>
          <a:xfrm rot="5400000">
            <a:off x="7680347" y="4035429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7" name="Connecteur droit 406"/>
          <p:cNvCxnSpPr/>
          <p:nvPr/>
        </p:nvCxnSpPr>
        <p:spPr>
          <a:xfrm rot="5400000">
            <a:off x="7966099" y="4035429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8" name="Connecteur droit 407"/>
          <p:cNvCxnSpPr/>
          <p:nvPr/>
        </p:nvCxnSpPr>
        <p:spPr>
          <a:xfrm>
            <a:off x="7573190" y="4285462"/>
            <a:ext cx="356396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9" name="Connecteur droit 408"/>
          <p:cNvCxnSpPr/>
          <p:nvPr/>
        </p:nvCxnSpPr>
        <p:spPr>
          <a:xfrm>
            <a:off x="8216132" y="4285462"/>
            <a:ext cx="213520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0" name="Connecteur droit 409"/>
          <p:cNvCxnSpPr/>
          <p:nvPr/>
        </p:nvCxnSpPr>
        <p:spPr>
          <a:xfrm>
            <a:off x="5644364" y="2570950"/>
            <a:ext cx="356396" cy="79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1" name="Connecteur droit 410"/>
          <p:cNvCxnSpPr/>
          <p:nvPr/>
        </p:nvCxnSpPr>
        <p:spPr>
          <a:xfrm rot="5400000">
            <a:off x="5751521" y="2820983"/>
            <a:ext cx="50006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2" name="Connecteur droit 411"/>
          <p:cNvCxnSpPr/>
          <p:nvPr/>
        </p:nvCxnSpPr>
        <p:spPr>
          <a:xfrm>
            <a:off x="6000760" y="3071810"/>
            <a:ext cx="286546" cy="79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3" name="Connecteur droit 412"/>
          <p:cNvCxnSpPr/>
          <p:nvPr/>
        </p:nvCxnSpPr>
        <p:spPr>
          <a:xfrm rot="5400000">
            <a:off x="5394331" y="2820983"/>
            <a:ext cx="50006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4" name="Connecteur droit 413"/>
          <p:cNvCxnSpPr/>
          <p:nvPr/>
        </p:nvCxnSpPr>
        <p:spPr>
          <a:xfrm>
            <a:off x="6287306" y="2570950"/>
            <a:ext cx="356396" cy="79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5" name="Connecteur droit 414"/>
          <p:cNvCxnSpPr/>
          <p:nvPr/>
        </p:nvCxnSpPr>
        <p:spPr>
          <a:xfrm rot="5400000">
            <a:off x="6394463" y="2820983"/>
            <a:ext cx="50006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6" name="Connecteur droit 415"/>
          <p:cNvCxnSpPr/>
          <p:nvPr/>
        </p:nvCxnSpPr>
        <p:spPr>
          <a:xfrm>
            <a:off x="6643702" y="3071810"/>
            <a:ext cx="286546" cy="79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7" name="Connecteur droit 416"/>
          <p:cNvCxnSpPr/>
          <p:nvPr/>
        </p:nvCxnSpPr>
        <p:spPr>
          <a:xfrm rot="5400000">
            <a:off x="6037273" y="2820983"/>
            <a:ext cx="50006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8" name="Connecteur droit 417"/>
          <p:cNvCxnSpPr/>
          <p:nvPr/>
        </p:nvCxnSpPr>
        <p:spPr>
          <a:xfrm>
            <a:off x="6930248" y="2570950"/>
            <a:ext cx="356396" cy="79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9" name="Connecteur droit 418"/>
          <p:cNvCxnSpPr/>
          <p:nvPr/>
        </p:nvCxnSpPr>
        <p:spPr>
          <a:xfrm rot="5400000">
            <a:off x="7037405" y="2820983"/>
            <a:ext cx="50006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2" name="Connecteur droit 421"/>
          <p:cNvCxnSpPr/>
          <p:nvPr/>
        </p:nvCxnSpPr>
        <p:spPr>
          <a:xfrm>
            <a:off x="7286644" y="3071810"/>
            <a:ext cx="286546" cy="79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3" name="Connecteur droit 422"/>
          <p:cNvCxnSpPr/>
          <p:nvPr/>
        </p:nvCxnSpPr>
        <p:spPr>
          <a:xfrm rot="5400000">
            <a:off x="6680215" y="2820983"/>
            <a:ext cx="50006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5" name="Connecteur droit 424"/>
          <p:cNvCxnSpPr/>
          <p:nvPr/>
        </p:nvCxnSpPr>
        <p:spPr>
          <a:xfrm>
            <a:off x="7573190" y="2570950"/>
            <a:ext cx="356396" cy="79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6" name="Connecteur droit 425"/>
          <p:cNvCxnSpPr/>
          <p:nvPr/>
        </p:nvCxnSpPr>
        <p:spPr>
          <a:xfrm rot="5400000">
            <a:off x="7680347" y="2820983"/>
            <a:ext cx="50006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7" name="Connecteur droit 426"/>
          <p:cNvCxnSpPr/>
          <p:nvPr/>
        </p:nvCxnSpPr>
        <p:spPr>
          <a:xfrm>
            <a:off x="7929586" y="3071810"/>
            <a:ext cx="286546" cy="79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8" name="Connecteur droit 427"/>
          <p:cNvCxnSpPr/>
          <p:nvPr/>
        </p:nvCxnSpPr>
        <p:spPr>
          <a:xfrm rot="5400000">
            <a:off x="7323157" y="2820983"/>
            <a:ext cx="50006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9" name="ZoneTexte 428"/>
          <p:cNvSpPr txBox="1"/>
          <p:nvPr/>
        </p:nvSpPr>
        <p:spPr>
          <a:xfrm>
            <a:off x="5357818" y="4000504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T</a:t>
            </a:r>
            <a:r>
              <a:rPr lang="fr-FR" sz="1200" b="1" baseline="-25000" dirty="0" smtClean="0"/>
              <a:t>1</a:t>
            </a:r>
            <a:endParaRPr lang="fr-FR" sz="1200" b="1" dirty="0"/>
          </a:p>
        </p:txBody>
      </p:sp>
      <p:sp>
        <p:nvSpPr>
          <p:cNvPr id="430" name="ZoneTexte 429"/>
          <p:cNvSpPr txBox="1"/>
          <p:nvPr/>
        </p:nvSpPr>
        <p:spPr>
          <a:xfrm>
            <a:off x="5572132" y="4429132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T</a:t>
            </a:r>
            <a:endParaRPr lang="fr-FR" sz="1200" b="1" dirty="0"/>
          </a:p>
        </p:txBody>
      </p:sp>
      <p:sp>
        <p:nvSpPr>
          <p:cNvPr id="431" name="Légende encadrée 2 430"/>
          <p:cNvSpPr/>
          <p:nvPr/>
        </p:nvSpPr>
        <p:spPr>
          <a:xfrm>
            <a:off x="2000232" y="4857760"/>
            <a:ext cx="1643074" cy="42862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6832"/>
              <a:gd name="adj6" fmla="val -2952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Rapport cyclique : 70%</a:t>
            </a:r>
            <a:endParaRPr lang="fr-FR" sz="1400" dirty="0"/>
          </a:p>
        </p:txBody>
      </p:sp>
      <p:sp>
        <p:nvSpPr>
          <p:cNvPr id="432" name="Légende encadrée 2 431"/>
          <p:cNvSpPr/>
          <p:nvPr/>
        </p:nvSpPr>
        <p:spPr>
          <a:xfrm>
            <a:off x="6715140" y="4929198"/>
            <a:ext cx="1643074" cy="42862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6832"/>
              <a:gd name="adj6" fmla="val -2952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Rapport cyclique : 50%</a:t>
            </a:r>
            <a:endParaRPr lang="fr-FR" sz="1400" dirty="0"/>
          </a:p>
        </p:txBody>
      </p:sp>
      <p:sp>
        <p:nvSpPr>
          <p:cNvPr id="433" name="ZoneTexte 432"/>
          <p:cNvSpPr txBox="1"/>
          <p:nvPr/>
        </p:nvSpPr>
        <p:spPr>
          <a:xfrm>
            <a:off x="928662" y="285728"/>
            <a:ext cx="74295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u="sng" dirty="0" smtClean="0">
                <a:latin typeface="Courier New" pitchFamily="49" charset="0"/>
                <a:cs typeface="Courier New" pitchFamily="49" charset="0"/>
              </a:rPr>
              <a:t>Le Rapport Cyclique</a:t>
            </a:r>
            <a:r>
              <a:rPr lang="fr-FR" sz="1200" dirty="0" smtClean="0">
                <a:latin typeface="Courier New" pitchFamily="49" charset="0"/>
                <a:cs typeface="Courier New" pitchFamily="49" charset="0"/>
              </a:rPr>
              <a:t> :    </a:t>
            </a:r>
            <a:r>
              <a:rPr lang="fr-FR" sz="1200" dirty="0" err="1" smtClean="0">
                <a:latin typeface="Courier New" pitchFamily="49" charset="0"/>
                <a:cs typeface="Courier New" pitchFamily="49" charset="0"/>
              </a:rPr>
              <a:t>Rc</a:t>
            </a:r>
            <a:r>
              <a:rPr lang="fr-FR" sz="1200" dirty="0" smtClean="0">
                <a:latin typeface="Courier New" pitchFamily="49" charset="0"/>
                <a:cs typeface="Courier New" pitchFamily="49" charset="0"/>
              </a:rPr>
              <a:t> = (T</a:t>
            </a:r>
            <a:r>
              <a:rPr lang="fr-FR" sz="1200" baseline="-25000" dirty="0" smtClean="0">
                <a:latin typeface="Courier New" pitchFamily="49" charset="0"/>
                <a:cs typeface="Courier New" pitchFamily="49" charset="0"/>
              </a:rPr>
              <a:t>1</a:t>
            </a:r>
            <a:r>
              <a:rPr lang="fr-FR" sz="1200" dirty="0" smtClean="0">
                <a:latin typeface="Courier New" pitchFamily="49" charset="0"/>
                <a:cs typeface="Courier New" pitchFamily="49" charset="0"/>
              </a:rPr>
              <a:t>/T)* 100  = (OCR1C-OCR1x)/OCR1C = α</a:t>
            </a:r>
            <a:br>
              <a:rPr lang="fr-FR" sz="1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12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1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1200" dirty="0" smtClean="0">
                <a:latin typeface="Courier New" pitchFamily="49" charset="0"/>
                <a:cs typeface="Courier New" pitchFamily="49" charset="0"/>
              </a:rPr>
              <a:t>OCR1x = (1- α)*OCR1C</a:t>
            </a:r>
            <a:br>
              <a:rPr lang="fr-FR" sz="1200" dirty="0" smtClean="0">
                <a:latin typeface="Courier New" pitchFamily="49" charset="0"/>
                <a:cs typeface="Courier New" pitchFamily="49" charset="0"/>
              </a:rPr>
            </a:br>
            <a:endParaRPr lang="fr-FR" sz="1200" dirty="0" smtClean="0">
              <a:latin typeface="Courier New" pitchFamily="49" charset="0"/>
              <a:cs typeface="Courier New" pitchFamily="49" charset="0"/>
            </a:endParaRP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4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3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8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4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0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3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9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5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8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4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0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3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6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9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2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5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8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1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4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7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0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3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6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9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2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5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8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1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4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7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0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3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6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9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2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5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0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3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2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5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8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1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4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0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3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6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9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2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5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8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1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4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7" dur="5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0"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3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6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9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2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5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8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1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4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0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3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6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2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5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8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1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4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7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0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3" dur="5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6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9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2" dur="5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5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8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1"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4" dur="5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7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0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3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6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9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2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5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8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1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4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7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0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3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6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9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2" dur="5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5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8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1" dur="5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4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7" dur="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0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3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6" dur="5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9" dur="5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2" dur="5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5" dur="5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8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9" fill="hold">
                      <p:stCondLst>
                        <p:cond delay="indefinite"/>
                      </p:stCondLst>
                      <p:childTnLst>
                        <p:par>
                          <p:cTn id="470" fill="hold">
                            <p:stCondLst>
                              <p:cond delay="0"/>
                            </p:stCondLst>
                            <p:childTnLst>
                              <p:par>
                                <p:cTn id="4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3" dur="5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4" dur="5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5" fill="hold">
                      <p:stCondLst>
                        <p:cond delay="indefinite"/>
                      </p:stCondLst>
                      <p:childTnLst>
                        <p:par>
                          <p:cTn id="476" fill="hold">
                            <p:stCondLst>
                              <p:cond delay="0"/>
                            </p:stCondLst>
                            <p:childTnLst>
                              <p:par>
                                <p:cTn id="47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" grpId="0"/>
      <p:bldP spid="198" grpId="0"/>
      <p:bldP spid="240" grpId="0"/>
      <p:bldP spid="241" grpId="0"/>
      <p:bldP spid="375" grpId="0"/>
      <p:bldP spid="384" grpId="0"/>
      <p:bldP spid="429" grpId="0"/>
      <p:bldP spid="430" grpId="0"/>
      <p:bldP spid="431" grpId="0" animBg="1"/>
      <p:bldP spid="432" grpId="0" animBg="1"/>
      <p:bldP spid="4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6" descr="walle1280x800.bmp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5" name="ZoneTexte 174"/>
          <p:cNvSpPr txBox="1"/>
          <p:nvPr/>
        </p:nvSpPr>
        <p:spPr>
          <a:xfrm>
            <a:off x="428596" y="642918"/>
            <a:ext cx="571504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fr-FR" sz="2000" b="1" cap="all" dirty="0" smtClean="0">
                <a:ln w="0"/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  <a:latin typeface="Courier New" pitchFamily="49" charset="0"/>
                <a:cs typeface="Courier New" pitchFamily="49" charset="0"/>
              </a:rPr>
              <a:t>Passage d’une ligne blanche de 30cm</a:t>
            </a:r>
            <a:endParaRPr lang="fr-FR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6" name="ZoneTexte 175"/>
          <p:cNvSpPr txBox="1"/>
          <p:nvPr/>
        </p:nvSpPr>
        <p:spPr>
          <a:xfrm>
            <a:off x="428596" y="1428736"/>
            <a:ext cx="45496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Courier New" pitchFamily="49" charset="0"/>
                <a:sym typeface="Wingdings" pitchFamily="2" charset="2"/>
              </a:rPr>
              <a:t> </a:t>
            </a:r>
            <a:r>
              <a:rPr lang="fr-FR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Courier New" pitchFamily="49" charset="0"/>
              </a:rPr>
              <a:t>Ajout d’une contrainte supplémentaire.</a:t>
            </a:r>
            <a:endParaRPr lang="fr-FR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77" name="Image 176" descr="graphe n°1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1214414" y="500042"/>
            <a:ext cx="6953447" cy="6062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0"/>
      <p:bldP spid="175" grpId="1"/>
      <p:bldP spid="176" grpId="0"/>
      <p:bldP spid="17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6" descr="walle1280x800.bmp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714348" y="4286256"/>
            <a:ext cx="357190" cy="2571744"/>
          </a:xfrm>
          <a:prstGeom prst="rect">
            <a:avLst/>
          </a:prstGeom>
          <a:solidFill>
            <a:srgbClr val="27272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714348" y="0"/>
            <a:ext cx="357190" cy="2428868"/>
          </a:xfrm>
          <a:prstGeom prst="rect">
            <a:avLst/>
          </a:prstGeom>
          <a:solidFill>
            <a:srgbClr val="27272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261908" y="6057900"/>
            <a:ext cx="1304925" cy="800100"/>
            <a:chOff x="3690932" y="6057900"/>
            <a:chExt cx="1304925" cy="800100"/>
          </a:xfrm>
        </p:grpSpPr>
        <p:sp>
          <p:nvSpPr>
            <p:cNvPr id="23561" name="AutoShape 9"/>
            <p:cNvSpPr>
              <a:spLocks noChangeArrowheads="1"/>
            </p:cNvSpPr>
            <p:nvPr/>
          </p:nvSpPr>
          <p:spPr bwMode="auto">
            <a:xfrm>
              <a:off x="3690932" y="6353175"/>
              <a:ext cx="323850" cy="44767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666666"/>
                </a:gs>
                <a:gs pos="50000">
                  <a:srgbClr val="CCCCCC"/>
                </a:gs>
                <a:gs pos="100000">
                  <a:srgbClr val="666666"/>
                </a:gs>
              </a:gsLst>
              <a:lin ang="18900000" scaled="1"/>
            </a:gradFill>
            <a:ln w="12700">
              <a:solidFill>
                <a:srgbClr val="666666"/>
              </a:solidFill>
              <a:round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562" name="Rectangle 10"/>
            <p:cNvSpPr>
              <a:spLocks noChangeArrowheads="1"/>
            </p:cNvSpPr>
            <p:nvPr/>
          </p:nvSpPr>
          <p:spPr bwMode="auto">
            <a:xfrm>
              <a:off x="3862382" y="6057900"/>
              <a:ext cx="914400" cy="5238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563" name="AutoShape 11"/>
            <p:cNvSpPr>
              <a:spLocks noChangeArrowheads="1"/>
            </p:cNvSpPr>
            <p:nvPr/>
          </p:nvSpPr>
          <p:spPr bwMode="auto">
            <a:xfrm>
              <a:off x="4672007" y="6353175"/>
              <a:ext cx="323850" cy="44767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666666"/>
                </a:gs>
                <a:gs pos="50000">
                  <a:srgbClr val="CCCCCC"/>
                </a:gs>
                <a:gs pos="100000">
                  <a:srgbClr val="666666"/>
                </a:gs>
              </a:gsLst>
              <a:lin ang="18900000" scaled="1"/>
            </a:gradFill>
            <a:ln w="12700">
              <a:solidFill>
                <a:srgbClr val="666666"/>
              </a:solidFill>
              <a:round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564" name="Rectangle 12"/>
            <p:cNvSpPr>
              <a:spLocks noChangeArrowheads="1"/>
            </p:cNvSpPr>
            <p:nvPr/>
          </p:nvSpPr>
          <p:spPr bwMode="auto">
            <a:xfrm>
              <a:off x="3786182" y="6229350"/>
              <a:ext cx="1085850" cy="6286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565" name="Rectangle 13"/>
            <p:cNvSpPr>
              <a:spLocks noChangeArrowheads="1"/>
            </p:cNvSpPr>
            <p:nvPr/>
          </p:nvSpPr>
          <p:spPr bwMode="auto">
            <a:xfrm>
              <a:off x="4129082" y="6524625"/>
              <a:ext cx="447675" cy="276225"/>
            </a:xfrm>
            <a:prstGeom prst="rect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9BBB59"/>
                </a:gs>
                <a:gs pos="100000">
                  <a:srgbClr val="C2D69B"/>
                </a:gs>
              </a:gsLst>
              <a:lin ang="5400000" scaled="1"/>
            </a:gradFill>
            <a:ln w="12700">
              <a:solidFill>
                <a:srgbClr val="9BBB59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17" name="ZoneTexte 16"/>
          <p:cNvSpPr txBox="1"/>
          <p:nvPr/>
        </p:nvSpPr>
        <p:spPr>
          <a:xfrm>
            <a:off x="1500166" y="3500438"/>
            <a:ext cx="6429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cs typeface="Courier New" pitchFamily="49" charset="0"/>
              </a:rPr>
              <a:t>?</a:t>
            </a:r>
            <a:endParaRPr lang="fr-FR" sz="5400" dirty="0">
              <a:solidFill>
                <a:schemeClr val="accent6">
                  <a:lumMod val="75000"/>
                </a:schemeClr>
              </a:solidFill>
              <a:latin typeface="Arial Black" pitchFamily="34" charset="0"/>
              <a:cs typeface="Courier New" pitchFamily="49" charset="0"/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5143504" y="4286256"/>
            <a:ext cx="357190" cy="2571744"/>
          </a:xfrm>
          <a:prstGeom prst="rect">
            <a:avLst/>
          </a:prstGeom>
          <a:solidFill>
            <a:srgbClr val="27272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5143504" y="0"/>
            <a:ext cx="357190" cy="2428868"/>
          </a:xfrm>
          <a:prstGeom prst="rect">
            <a:avLst/>
          </a:prstGeom>
          <a:solidFill>
            <a:srgbClr val="27272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1285852" y="1214422"/>
            <a:ext cx="3222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  <a:sym typeface="Wingdings" pitchFamily="2" charset="2"/>
              </a:rPr>
              <a:t> </a:t>
            </a:r>
            <a:r>
              <a:rPr lang="fr-FR" sz="1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Pour éviter ce problème </a:t>
            </a:r>
            <a:r>
              <a:rPr lang="fr-FR" sz="1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  <a:sym typeface="Wingdings" pitchFamily="2" charset="2"/>
              </a:rPr>
              <a:t></a:t>
            </a:r>
            <a:endParaRPr lang="fr-FR" sz="1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4714876" y="6858000"/>
            <a:ext cx="1304925" cy="800100"/>
            <a:chOff x="3690932" y="6057900"/>
            <a:chExt cx="1304925" cy="800100"/>
          </a:xfrm>
        </p:grpSpPr>
        <p:sp>
          <p:nvSpPr>
            <p:cNvPr id="22" name="AutoShape 9"/>
            <p:cNvSpPr>
              <a:spLocks noChangeArrowheads="1"/>
            </p:cNvSpPr>
            <p:nvPr/>
          </p:nvSpPr>
          <p:spPr bwMode="auto">
            <a:xfrm>
              <a:off x="3690932" y="6353175"/>
              <a:ext cx="323850" cy="44767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666666"/>
                </a:gs>
                <a:gs pos="50000">
                  <a:srgbClr val="CCCCCC"/>
                </a:gs>
                <a:gs pos="100000">
                  <a:srgbClr val="666666"/>
                </a:gs>
              </a:gsLst>
              <a:lin ang="18900000" scaled="1"/>
            </a:gradFill>
            <a:ln w="12700">
              <a:solidFill>
                <a:srgbClr val="666666"/>
              </a:solidFill>
              <a:round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0"/>
            <p:cNvSpPr>
              <a:spLocks noChangeArrowheads="1"/>
            </p:cNvSpPr>
            <p:nvPr/>
          </p:nvSpPr>
          <p:spPr bwMode="auto">
            <a:xfrm>
              <a:off x="3862382" y="6057900"/>
              <a:ext cx="914400" cy="5238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AutoShape 11"/>
            <p:cNvSpPr>
              <a:spLocks noChangeArrowheads="1"/>
            </p:cNvSpPr>
            <p:nvPr/>
          </p:nvSpPr>
          <p:spPr bwMode="auto">
            <a:xfrm>
              <a:off x="4672007" y="6353175"/>
              <a:ext cx="323850" cy="44767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666666"/>
                </a:gs>
                <a:gs pos="50000">
                  <a:srgbClr val="CCCCCC"/>
                </a:gs>
                <a:gs pos="100000">
                  <a:srgbClr val="666666"/>
                </a:gs>
              </a:gsLst>
              <a:lin ang="18900000" scaled="1"/>
            </a:gradFill>
            <a:ln w="12700">
              <a:solidFill>
                <a:srgbClr val="666666"/>
              </a:solidFill>
              <a:round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Rectangle 12"/>
            <p:cNvSpPr>
              <a:spLocks noChangeArrowheads="1"/>
            </p:cNvSpPr>
            <p:nvPr/>
          </p:nvSpPr>
          <p:spPr bwMode="auto">
            <a:xfrm>
              <a:off x="3786182" y="6229350"/>
              <a:ext cx="1085850" cy="6286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Rectangle 13"/>
            <p:cNvSpPr>
              <a:spLocks noChangeArrowheads="1"/>
            </p:cNvSpPr>
            <p:nvPr/>
          </p:nvSpPr>
          <p:spPr bwMode="auto">
            <a:xfrm>
              <a:off x="4129082" y="6524625"/>
              <a:ext cx="447675" cy="276225"/>
            </a:xfrm>
            <a:prstGeom prst="rect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9BBB59"/>
                </a:gs>
                <a:gs pos="100000">
                  <a:srgbClr val="C2D69B"/>
                </a:gs>
              </a:gsLst>
              <a:lin ang="5400000" scaled="1"/>
            </a:gradFill>
            <a:ln w="12700">
              <a:solidFill>
                <a:srgbClr val="9BBB59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7" name="Ellipse 26"/>
          <p:cNvSpPr/>
          <p:nvPr/>
        </p:nvSpPr>
        <p:spPr>
          <a:xfrm>
            <a:off x="6215074" y="928670"/>
            <a:ext cx="250033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CDE_Centre_B</a:t>
            </a:r>
            <a:endParaRPr lang="fr-FR" dirty="0"/>
          </a:p>
        </p:txBody>
      </p:sp>
      <p:sp>
        <p:nvSpPr>
          <p:cNvPr id="28" name="Pensées 27"/>
          <p:cNvSpPr/>
          <p:nvPr/>
        </p:nvSpPr>
        <p:spPr>
          <a:xfrm>
            <a:off x="6643702" y="2928934"/>
            <a:ext cx="2214578" cy="1214446"/>
          </a:xfrm>
          <a:prstGeom prst="cloudCallout">
            <a:avLst>
              <a:gd name="adj1" fmla="val -71247"/>
              <a:gd name="adj2" fmla="val 377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Passage en mode « </a:t>
            </a:r>
            <a:r>
              <a:rPr lang="fr-FR" dirty="0" err="1" smtClean="0"/>
              <a:t>Centre_B</a:t>
            </a:r>
            <a:r>
              <a:rPr lang="fr-FR" dirty="0" smtClean="0"/>
              <a:t> »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5500694" y="2928934"/>
            <a:ext cx="3643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Courier New" pitchFamily="49" charset="0"/>
                <a:sym typeface="Wingdings" pitchFamily="2" charset="2"/>
              </a:rPr>
              <a:t></a:t>
            </a:r>
            <a:r>
              <a:rPr lang="fr-F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cs typeface="Courier New" pitchFamily="49" charset="0"/>
              </a:rPr>
              <a:t>Le robot réussit à reprendre la ligne noire</a:t>
            </a:r>
            <a:endParaRPr lang="fr-FR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0.01892 -0.273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" y="-13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92 -0.27361 L 0.05347 -0.48357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4500000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500000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4500000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34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94444E-6 2.22222E-6 L -0.00625 -0.13033 " pathEditMode="relative" rAng="0" ptsTypes="AA">
                                      <p:cBhvr>
                                        <p:cTn id="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-65"/>
                                    </p:animMotion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-0.01354 -0.4324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" y="-216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300000">
                                      <p:cBhvr>
                                        <p:cTn id="5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54 -0.4324 L -0.05556 -0.6634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" y="-116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600000">
                                      <p:cBhvr>
                                        <p:cTn id="6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56 -0.66342 C -0.06337 -0.68032 -0.07083 -0.69652 -0.06441 -0.71967 C -0.05781 -0.74236 -0.02674 -0.7831 -0.01615 -0.80185 C -0.0059 -0.8206 -0.00347 -0.82615 -0.00087 -0.83125 " pathEditMode="relative" rAng="0" ptsTypes="aaaA">
                                      <p:cBhvr>
                                        <p:cTn id="7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-8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0">
                                      <p:cBhvr>
                                        <p:cTn id="7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51 -0.82083 L -0.00851 -1.00995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00000">
                                      <p:cBhvr>
                                        <p:cTn id="8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7" grpId="2"/>
      <p:bldP spid="20" grpId="0"/>
      <p:bldP spid="27" grpId="0" animBg="1"/>
      <p:bldP spid="28" grpId="0" animBg="1"/>
      <p:bldP spid="28" grpId="1" animBg="1"/>
      <p:bldP spid="29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1031</TotalTime>
  <Words>502</Words>
  <Application>Microsoft Office PowerPoint</Application>
  <PresentationFormat>Affichage à l'écran (4:3)</PresentationFormat>
  <Paragraphs>127</Paragraphs>
  <Slides>18</Slides>
  <Notes>0</Notes>
  <HiddenSlides>0</HiddenSlides>
  <MMClips>2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Thème Office</vt:lpstr>
      <vt:lpstr>Le robot suiveur de ligne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robot suiveur de ligne</dc:title>
  <dc:creator> </dc:creator>
  <cp:lastModifiedBy> </cp:lastModifiedBy>
  <cp:revision>112</cp:revision>
  <dcterms:created xsi:type="dcterms:W3CDTF">2009-05-06T11:53:07Z</dcterms:created>
  <dcterms:modified xsi:type="dcterms:W3CDTF">2009-05-14T17:18:28Z</dcterms:modified>
</cp:coreProperties>
</file>