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5" r:id="rId7"/>
    <p:sldId id="261" r:id="rId8"/>
    <p:sldId id="276" r:id="rId9"/>
    <p:sldId id="277" r:id="rId10"/>
    <p:sldId id="293" r:id="rId11"/>
    <p:sldId id="278" r:id="rId12"/>
    <p:sldId id="290" r:id="rId13"/>
    <p:sldId id="279" r:id="rId14"/>
    <p:sldId id="280" r:id="rId15"/>
    <p:sldId id="281" r:id="rId16"/>
    <p:sldId id="262" r:id="rId17"/>
    <p:sldId id="263" r:id="rId18"/>
    <p:sldId id="264" r:id="rId19"/>
    <p:sldId id="265" r:id="rId20"/>
    <p:sldId id="266" r:id="rId21"/>
    <p:sldId id="267" r:id="rId22"/>
    <p:sldId id="268" r:id="rId23"/>
    <p:sldId id="274" r:id="rId24"/>
    <p:sldId id="269" r:id="rId25"/>
    <p:sldId id="291" r:id="rId26"/>
    <p:sldId id="273" r:id="rId27"/>
    <p:sldId id="270" r:id="rId28"/>
    <p:sldId id="272" r:id="rId29"/>
    <p:sldId id="271" r:id="rId30"/>
    <p:sldId id="289" r:id="rId31"/>
    <p:sldId id="282" r:id="rId32"/>
    <p:sldId id="283" r:id="rId33"/>
    <p:sldId id="284" r:id="rId34"/>
    <p:sldId id="285" r:id="rId35"/>
    <p:sldId id="286" r:id="rId36"/>
    <p:sldId id="287" r:id="rId37"/>
    <p:sldId id="288" r:id="rId38"/>
  </p:sldIdLst>
  <p:sldSz cx="9144000" cy="6858000" type="screen4x3"/>
  <p:notesSz cx="6858000" cy="9144000"/>
  <p:defaultTextStyle>
    <a:defPPr>
      <a:defRPr lang="fr-FR"/>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33"/>
    <a:srgbClr val="5F5F5F"/>
    <a:srgbClr val="FF99FF"/>
    <a:srgbClr val="FFCC00"/>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567" autoAdjust="0"/>
    <p:restoredTop sz="90929" autoAdjust="0"/>
  </p:normalViewPr>
  <p:slideViewPr>
    <p:cSldViewPr>
      <p:cViewPr varScale="1">
        <p:scale>
          <a:sx n="79" d="100"/>
          <a:sy n="79" d="100"/>
        </p:scale>
        <p:origin x="-372" y="-8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8" Type="http://schemas.openxmlformats.org/officeDocument/2006/relationships/slide" Target="slides/slide18.xml"/><Relationship Id="rId13" Type="http://schemas.openxmlformats.org/officeDocument/2006/relationships/slide" Target="slides/slide24.xml"/><Relationship Id="rId3" Type="http://schemas.openxmlformats.org/officeDocument/2006/relationships/slide" Target="slides/slide3.xml"/><Relationship Id="rId7" Type="http://schemas.openxmlformats.org/officeDocument/2006/relationships/slide" Target="slides/slide17.xml"/><Relationship Id="rId12" Type="http://schemas.openxmlformats.org/officeDocument/2006/relationships/slide" Target="slides/slide2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16.xml"/><Relationship Id="rId11" Type="http://schemas.openxmlformats.org/officeDocument/2006/relationships/slide" Target="slides/slide21.xml"/><Relationship Id="rId5" Type="http://schemas.openxmlformats.org/officeDocument/2006/relationships/slide" Target="slides/slide7.xml"/><Relationship Id="rId15" Type="http://schemas.openxmlformats.org/officeDocument/2006/relationships/slide" Target="slides/slide29.xml"/><Relationship Id="rId10" Type="http://schemas.openxmlformats.org/officeDocument/2006/relationships/slide" Target="slides/slide20.xml"/><Relationship Id="rId4" Type="http://schemas.openxmlformats.org/officeDocument/2006/relationships/slide" Target="slides/slide5.xml"/><Relationship Id="rId9" Type="http://schemas.openxmlformats.org/officeDocument/2006/relationships/slide" Target="slides/slide19.xml"/><Relationship Id="rId14" Type="http://schemas.openxmlformats.org/officeDocument/2006/relationships/slide" Target="slides/slide2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E7DF88AD-C6E2-4A56-A221-CB86EDD27D0A}"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1AE6669D-696C-4E5B-A8D1-8090DCBD192E}"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5C7F6DAB-80D2-452E-B97E-B5ACE3DAA4AF}"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reserve="1">
  <p:cSld name="Titre. Diagramme et texte">
    <p:spTree>
      <p:nvGrpSpPr>
        <p:cNvPr id="1" name=""/>
        <p:cNvGrpSpPr/>
        <p:nvPr/>
      </p:nvGrpSpPr>
      <p:grpSpPr>
        <a:xfrm>
          <a:off x="0" y="0"/>
          <a:ext cx="0" cy="0"/>
          <a:chOff x="0" y="0"/>
          <a:chExt cx="0" cy="0"/>
        </a:xfrm>
      </p:grpSpPr>
      <p:sp>
        <p:nvSpPr>
          <p:cNvPr id="2" name="Titre 1"/>
          <p:cNvSpPr>
            <a:spLocks noGrp="1"/>
          </p:cNvSpPr>
          <p:nvPr>
            <p:ph type="title"/>
          </p:nvPr>
        </p:nvSpPr>
        <p:spPr>
          <a:xfrm>
            <a:off x="685800" y="609600"/>
            <a:ext cx="7772400" cy="1143000"/>
          </a:xfrm>
        </p:spPr>
        <p:txBody>
          <a:bodyPr/>
          <a:lstStyle/>
          <a:p>
            <a:r>
              <a:rPr lang="fr-FR" smtClean="0"/>
              <a:t>Cliquez pour modifier le style du titre</a:t>
            </a:r>
            <a:endParaRPr lang="fr-FR"/>
          </a:p>
        </p:txBody>
      </p:sp>
      <p:sp>
        <p:nvSpPr>
          <p:cNvPr id="3" name="Espace réservé du graphique 2"/>
          <p:cNvSpPr>
            <a:spLocks noGrp="1"/>
          </p:cNvSpPr>
          <p:nvPr>
            <p:ph type="chart" sz="half" idx="1"/>
          </p:nvPr>
        </p:nvSpPr>
        <p:spPr>
          <a:xfrm>
            <a:off x="685800" y="1981200"/>
            <a:ext cx="3810000" cy="4114800"/>
          </a:xfrm>
        </p:spPr>
        <p:txBody>
          <a:bodyPr/>
          <a:lstStyle/>
          <a:p>
            <a:pPr lvl="0"/>
            <a:endParaRPr lang="fr-FR" noProof="0" smtClean="0"/>
          </a:p>
        </p:txBody>
      </p:sp>
      <p:sp>
        <p:nvSpPr>
          <p:cNvPr id="4" name="Espace réservé du texte 3"/>
          <p:cNvSpPr>
            <a:spLocks noGrp="1"/>
          </p:cNvSpPr>
          <p:nvPr>
            <p:ph type="body" sz="half" idx="2"/>
          </p:nvPr>
        </p:nvSpPr>
        <p:spPr>
          <a:xfrm>
            <a:off x="4648200" y="1981200"/>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58BEF36F-F530-477F-B3DF-D0A18686DBA6}"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469A01DF-413B-4B9E-9978-C9FF30EBCF1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7D0186ED-5C9F-435D-BA81-A90E4F4927A1}"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97EFC9AC-A45B-459C-8B28-1D6567B8BB3C}"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DD73B0E8-1C29-4B00-93C5-3F9BD62631E2}"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6BE58BF5-A2B0-4FC6-A464-7E2B17D2992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FFF399A2-569A-4B2A-83FA-CF94D6920CCD}"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74CA6049-8FD5-4D59-A922-0991260A7DA0}"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9EDA50A5-896A-420D-AE83-D284B363FFE6}"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folHlink"/>
            </a:gs>
            <a:gs pos="50000">
              <a:srgbClr val="EAEAEA"/>
            </a:gs>
            <a:gs pos="100000">
              <a:schemeClr val="folHlink"/>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 du masque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fr-F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fr-F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932EEF88-CD31-4E2C-A56A-9A6EA010F69B}" type="slidenum">
              <a:rPr lang="fr-FR"/>
              <a:pPr>
                <a:defRPr/>
              </a:pPr>
              <a:t>‹N°›</a:t>
            </a:fld>
            <a:endParaRPr lang="fr-F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eg"/></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slide" Target="slide37.xml"/><Relationship Id="rId3" Type="http://schemas.openxmlformats.org/officeDocument/2006/relationships/slide" Target="slide3.xml"/><Relationship Id="rId7" Type="http://schemas.openxmlformats.org/officeDocument/2006/relationships/slide" Target="slide3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slide" Target="slide16.xml"/><Relationship Id="rId5" Type="http://schemas.openxmlformats.org/officeDocument/2006/relationships/slide" Target="slide11.xml"/><Relationship Id="rId4" Type="http://schemas.openxmlformats.org/officeDocument/2006/relationships/slide" Target="slide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2.xml"/><Relationship Id="rId4" Type="http://schemas.openxmlformats.org/officeDocument/2006/relationships/image" Target="../media/image39.jpeg"/></Relationships>
</file>

<file path=ppt/slides/_rels/slide2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12.xml"/><Relationship Id="rId4" Type="http://schemas.openxmlformats.org/officeDocument/2006/relationships/image" Target="../media/image42.gif"/></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7.xml"/><Relationship Id="rId4" Type="http://schemas.openxmlformats.org/officeDocument/2006/relationships/slide" Target="slide2.xml"/></Relationships>
</file>

<file path=ppt/slides/_rels/slide3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2.xml"/><Relationship Id="rId1" Type="http://schemas.openxmlformats.org/officeDocument/2006/relationships/video" Target="file:///C:\Users\Antoine%20MOREUX\Desktop\Diapo%20PPE\Solidworks\ascenseur%20d&#233;placement%20long.avi"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304800"/>
            <a:ext cx="7772400" cy="1143000"/>
          </a:xfrm>
          <a:noFill/>
        </p:spPr>
        <p:txBody>
          <a:bodyPr/>
          <a:lstStyle/>
          <a:p>
            <a:pPr eaLnBrk="1" hangingPunct="1"/>
            <a:r>
              <a:rPr lang="fr-FR" b="1" dirty="0" smtClean="0">
                <a:solidFill>
                  <a:schemeClr val="bg2"/>
                </a:solidFill>
                <a:latin typeface="Comic Sans MS" pitchFamily="66" charset="0"/>
              </a:rPr>
              <a:t>PPE 2006 / 2007</a:t>
            </a:r>
          </a:p>
        </p:txBody>
      </p:sp>
      <p:sp>
        <p:nvSpPr>
          <p:cNvPr id="2051" name="Rectangle 3"/>
          <p:cNvSpPr>
            <a:spLocks noGrp="1" noChangeArrowheads="1"/>
          </p:cNvSpPr>
          <p:nvPr>
            <p:ph type="subTitle" idx="1"/>
          </p:nvPr>
        </p:nvSpPr>
        <p:spPr>
          <a:xfrm>
            <a:off x="1214414" y="2147886"/>
            <a:ext cx="6662766" cy="2781312"/>
          </a:xfrm>
          <a:ln>
            <a:solidFill>
              <a:schemeClr val="tx1"/>
            </a:solidFill>
          </a:ln>
          <a:scene3d>
            <a:camera prst="orthographicFront"/>
            <a:lightRig rig="threePt" dir="t"/>
          </a:scene3d>
          <a:sp3d>
            <a:bevelT/>
          </a:sp3d>
        </p:spPr>
        <p:style>
          <a:lnRef idx="0">
            <a:scrgbClr r="0" g="0" b="0"/>
          </a:lnRef>
          <a:fillRef idx="1002">
            <a:schemeClr val="dk1"/>
          </a:fillRef>
          <a:effectRef idx="0">
            <a:scrgbClr r="0" g="0" b="0"/>
          </a:effectRef>
          <a:fontRef idx="major"/>
        </p:style>
        <p:txBody>
          <a:bodyPr/>
          <a:lstStyle/>
          <a:p>
            <a:pPr eaLnBrk="1" hangingPunct="1">
              <a:defRPr/>
            </a:pPr>
            <a:r>
              <a:rPr lang="fr-FR" sz="8800" dirty="0" smtClean="0">
                <a:solidFill>
                  <a:schemeClr val="hlink"/>
                </a:solidFill>
                <a:effectLst>
                  <a:outerShdw blurRad="38100" dist="38100" dir="2700000" algn="tl">
                    <a:srgbClr val="000000"/>
                  </a:outerShdw>
                </a:effectLst>
                <a:latin typeface="Kristen ITC" pitchFamily="66" charset="0"/>
              </a:rPr>
              <a:t>Les ascenseurs</a:t>
            </a:r>
          </a:p>
        </p:txBody>
      </p:sp>
      <p:sp>
        <p:nvSpPr>
          <p:cNvPr id="2052" name="Text Box 4"/>
          <p:cNvSpPr txBox="1">
            <a:spLocks noChangeArrowheads="1"/>
          </p:cNvSpPr>
          <p:nvPr/>
        </p:nvSpPr>
        <p:spPr bwMode="auto">
          <a:xfrm>
            <a:off x="71406" y="5709368"/>
            <a:ext cx="2895600" cy="1446550"/>
          </a:xfrm>
          <a:prstGeom prst="rect">
            <a:avLst/>
          </a:prstGeom>
          <a:noFill/>
          <a:ln w="9525">
            <a:noFill/>
            <a:miter lim="800000"/>
            <a:headEnd/>
            <a:tailEnd/>
          </a:ln>
          <a:effectLst/>
        </p:spPr>
        <p:txBody>
          <a:bodyPr>
            <a:spAutoFit/>
          </a:bodyPr>
          <a:lstStyle/>
          <a:p>
            <a:pPr>
              <a:spcBef>
                <a:spcPct val="50000"/>
              </a:spcBef>
              <a:defRPr/>
            </a:pPr>
            <a:r>
              <a:rPr lang="fr-FR" sz="1600" b="1" dirty="0" smtClean="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Comic Sans MS" pitchFamily="66" charset="0"/>
              </a:rPr>
              <a:t>PETITJEAN </a:t>
            </a:r>
            <a:r>
              <a:rPr lang="fr-FR" sz="1600"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Comic Sans MS" pitchFamily="66" charset="0"/>
              </a:rPr>
              <a:t>Marcellin</a:t>
            </a:r>
          </a:p>
          <a:p>
            <a:pPr>
              <a:spcBef>
                <a:spcPct val="50000"/>
              </a:spcBef>
              <a:defRPr/>
            </a:pPr>
            <a:r>
              <a:rPr lang="fr-FR" sz="1600" b="1" dirty="0" smtClean="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Comic Sans MS" pitchFamily="66" charset="0"/>
              </a:rPr>
              <a:t>MOREUX Antoine</a:t>
            </a:r>
          </a:p>
          <a:p>
            <a:pPr>
              <a:spcBef>
                <a:spcPct val="50000"/>
              </a:spcBef>
              <a:defRPr/>
            </a:pPr>
            <a:r>
              <a:rPr lang="fr-FR" sz="1600" b="1" dirty="0" smtClean="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Comic Sans MS" pitchFamily="66" charset="0"/>
              </a:rPr>
              <a:t>TOUZET Baptiste</a:t>
            </a:r>
          </a:p>
          <a:p>
            <a:pPr>
              <a:spcBef>
                <a:spcPct val="50000"/>
              </a:spcBef>
              <a:defRPr/>
            </a:pPr>
            <a:endParaRPr lang="fr-FR" sz="1600"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200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box(out)">
                                      <p:cBhvr>
                                        <p:cTn id="12" dur="500"/>
                                        <p:tgtEl>
                                          <p:spTgt spid="205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P spid="2051" grpId="0" build="p" autoUpdateAnimBg="0" advAuto="200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9" name="AutoShape 171"/>
          <p:cNvSpPr>
            <a:spLocks noChangeArrowheads="1"/>
          </p:cNvSpPr>
          <p:nvPr/>
        </p:nvSpPr>
        <p:spPr bwMode="auto">
          <a:xfrm>
            <a:off x="7496175" y="5054600"/>
            <a:ext cx="1335088" cy="579438"/>
          </a:xfrm>
          <a:prstGeom prst="flowChartProcess">
            <a:avLst/>
          </a:prstGeom>
          <a:solidFill>
            <a:srgbClr val="FFFFFF"/>
          </a:solidFill>
          <a:ln w="9525">
            <a:noFill/>
            <a:miter lim="800000"/>
            <a:headEnd/>
            <a:tailEnd/>
          </a:ln>
        </p:spPr>
        <p:txBody>
          <a:bodyPr/>
          <a:lstStyle/>
          <a:p>
            <a:r>
              <a:rPr lang="fr-FR" sz="1000" b="1">
                <a:solidFill>
                  <a:srgbClr val="FF0000"/>
                </a:solidFill>
                <a:latin typeface="Comic Sans MS" pitchFamily="66" charset="0"/>
                <a:cs typeface="Times New Roman" pitchFamily="18" charset="0"/>
              </a:rPr>
              <a:t>Cabine en position finale</a:t>
            </a:r>
            <a:endParaRPr lang="fr-FR" sz="1000" b="1">
              <a:solidFill>
                <a:srgbClr val="FF0000"/>
              </a:solidFill>
              <a:cs typeface="Times New Roman" pitchFamily="18" charset="0"/>
            </a:endParaRPr>
          </a:p>
          <a:p>
            <a:pPr algn="l" eaLnBrk="0" hangingPunct="0"/>
            <a:endParaRPr lang="fr-FR" sz="1000" b="1">
              <a:solidFill>
                <a:srgbClr val="FF0000"/>
              </a:solidFill>
            </a:endParaRPr>
          </a:p>
        </p:txBody>
      </p:sp>
      <p:sp>
        <p:nvSpPr>
          <p:cNvPr id="2218" name="Rectangle 170"/>
          <p:cNvSpPr>
            <a:spLocks noChangeAspect="1" noChangeArrowheads="1"/>
          </p:cNvSpPr>
          <p:nvPr/>
        </p:nvSpPr>
        <p:spPr bwMode="auto">
          <a:xfrm>
            <a:off x="1030288" y="2960688"/>
            <a:ext cx="7107237" cy="1373187"/>
          </a:xfrm>
          <a:prstGeom prst="rect">
            <a:avLst/>
          </a:prstGeom>
          <a:solidFill>
            <a:srgbClr val="F8F8F8"/>
          </a:solidFill>
          <a:ln w="12700">
            <a:solidFill>
              <a:srgbClr val="000000"/>
            </a:solidFill>
            <a:prstDash val="dashDot"/>
            <a:miter lim="800000"/>
            <a:headEnd/>
            <a:tailEnd/>
          </a:ln>
        </p:spPr>
        <p:txBody>
          <a:bodyPr/>
          <a:lstStyle/>
          <a:p>
            <a:endParaRPr lang="fr-FR"/>
          </a:p>
        </p:txBody>
      </p:sp>
      <p:sp>
        <p:nvSpPr>
          <p:cNvPr id="2217" name="Text Box 169"/>
          <p:cNvSpPr txBox="1">
            <a:spLocks noChangeAspect="1" noChangeArrowheads="1"/>
          </p:cNvSpPr>
          <p:nvPr/>
        </p:nvSpPr>
        <p:spPr bwMode="auto">
          <a:xfrm>
            <a:off x="1214438" y="3308350"/>
            <a:ext cx="1057275" cy="876300"/>
          </a:xfrm>
          <a:prstGeom prst="rect">
            <a:avLst/>
          </a:prstGeom>
          <a:solidFill>
            <a:srgbClr val="F8F8F8"/>
          </a:solidFill>
          <a:ln w="9525">
            <a:solidFill>
              <a:srgbClr val="000000"/>
            </a:solidFill>
            <a:miter lim="800000"/>
            <a:headEnd/>
            <a:tailEnd/>
          </a:ln>
        </p:spPr>
        <p:txBody>
          <a:bodyPr lIns="36000" rIns="36000"/>
          <a:lstStyle/>
          <a:p>
            <a:pPr>
              <a:tabLst>
                <a:tab pos="-457200" algn="l"/>
              </a:tabLst>
            </a:pPr>
            <a:r>
              <a:rPr lang="fr-FR" sz="900" b="1" dirty="0">
                <a:solidFill>
                  <a:schemeClr val="bg2"/>
                </a:solidFill>
                <a:latin typeface="Arial" charset="0"/>
                <a:cs typeface="Arial" charset="0"/>
              </a:rPr>
              <a:t>ALIMENTER</a:t>
            </a:r>
            <a:endParaRPr lang="fr-FR" sz="1000" dirty="0">
              <a:solidFill>
                <a:schemeClr val="bg2"/>
              </a:solidFill>
              <a:latin typeface="Garamond" pitchFamily="18" charset="0"/>
              <a:cs typeface="Times New Roman" pitchFamily="18" charset="0"/>
            </a:endParaRPr>
          </a:p>
          <a:p>
            <a:pPr eaLnBrk="0" hangingPunct="0">
              <a:tabLst>
                <a:tab pos="-457200" algn="l"/>
              </a:tabLst>
            </a:pPr>
            <a:r>
              <a:rPr lang="fr-FR" sz="800" dirty="0">
                <a:latin typeface="Arial" charset="0"/>
                <a:cs typeface="Arial" charset="0"/>
              </a:rPr>
              <a:t> </a:t>
            </a:r>
            <a:endParaRPr lang="fr-FR" sz="1000" dirty="0">
              <a:latin typeface="Garamond" pitchFamily="18" charset="0"/>
              <a:cs typeface="Times New Roman" pitchFamily="18" charset="0"/>
            </a:endParaRPr>
          </a:p>
          <a:p>
            <a:pPr algn="l" eaLnBrk="0" hangingPunct="0">
              <a:tabLst>
                <a:tab pos="-457200" algn="l"/>
              </a:tabLst>
            </a:pPr>
            <a:endParaRPr lang="fr-FR" dirty="0"/>
          </a:p>
        </p:txBody>
      </p:sp>
      <p:sp>
        <p:nvSpPr>
          <p:cNvPr id="2216" name="Text Box 168"/>
          <p:cNvSpPr txBox="1">
            <a:spLocks noChangeAspect="1" noChangeArrowheads="1"/>
          </p:cNvSpPr>
          <p:nvPr/>
        </p:nvSpPr>
        <p:spPr bwMode="auto">
          <a:xfrm>
            <a:off x="4335463" y="3313113"/>
            <a:ext cx="968375" cy="765175"/>
          </a:xfrm>
          <a:prstGeom prst="rect">
            <a:avLst/>
          </a:prstGeom>
          <a:solidFill>
            <a:srgbClr val="F8F8F8"/>
          </a:solidFill>
          <a:ln w="9525">
            <a:solidFill>
              <a:srgbClr val="000000"/>
            </a:solidFill>
            <a:miter lim="800000"/>
            <a:headEnd/>
            <a:tailEnd/>
          </a:ln>
        </p:spPr>
        <p:txBody>
          <a:bodyPr lIns="36000" rIns="36000"/>
          <a:lstStyle/>
          <a:p>
            <a:pPr>
              <a:tabLst>
                <a:tab pos="-457200" algn="l"/>
              </a:tabLst>
            </a:pPr>
            <a:r>
              <a:rPr lang="fr-FR" sz="900" b="1" dirty="0">
                <a:solidFill>
                  <a:schemeClr val="bg2"/>
                </a:solidFill>
                <a:latin typeface="Arial" charset="0"/>
                <a:cs typeface="Arial" charset="0"/>
              </a:rPr>
              <a:t>CONVERTIR </a:t>
            </a:r>
            <a:endParaRPr lang="fr-FR" sz="1000" dirty="0">
              <a:solidFill>
                <a:schemeClr val="bg2"/>
              </a:solidFill>
              <a:latin typeface="Garamond" pitchFamily="18" charset="0"/>
              <a:cs typeface="Times New Roman" pitchFamily="18" charset="0"/>
            </a:endParaRPr>
          </a:p>
          <a:p>
            <a:pPr algn="l" eaLnBrk="0" hangingPunct="0">
              <a:tabLst>
                <a:tab pos="-457200" algn="l"/>
              </a:tabLst>
            </a:pPr>
            <a:endParaRPr lang="fr-FR" dirty="0">
              <a:solidFill>
                <a:schemeClr val="bg2"/>
              </a:solidFill>
            </a:endParaRPr>
          </a:p>
        </p:txBody>
      </p:sp>
      <p:sp>
        <p:nvSpPr>
          <p:cNvPr id="2215" name="Line 167"/>
          <p:cNvSpPr>
            <a:spLocks noChangeAspect="1" noChangeShapeType="1"/>
          </p:cNvSpPr>
          <p:nvPr/>
        </p:nvSpPr>
        <p:spPr bwMode="auto">
          <a:xfrm>
            <a:off x="596900" y="3786188"/>
            <a:ext cx="601663" cy="0"/>
          </a:xfrm>
          <a:prstGeom prst="line">
            <a:avLst/>
          </a:prstGeom>
          <a:noFill/>
          <a:ln w="19050">
            <a:solidFill>
              <a:srgbClr val="000000"/>
            </a:solidFill>
            <a:round/>
            <a:headEnd/>
            <a:tailEnd type="triangle" w="med" len="med"/>
          </a:ln>
        </p:spPr>
        <p:txBody>
          <a:bodyPr/>
          <a:lstStyle/>
          <a:p>
            <a:endParaRPr lang="fr-FR"/>
          </a:p>
        </p:txBody>
      </p:sp>
      <p:sp>
        <p:nvSpPr>
          <p:cNvPr id="2214" name="Line 166"/>
          <p:cNvSpPr>
            <a:spLocks noChangeAspect="1" noChangeShapeType="1"/>
          </p:cNvSpPr>
          <p:nvPr/>
        </p:nvSpPr>
        <p:spPr bwMode="auto">
          <a:xfrm>
            <a:off x="3836988" y="3740150"/>
            <a:ext cx="498475" cy="0"/>
          </a:xfrm>
          <a:prstGeom prst="line">
            <a:avLst/>
          </a:prstGeom>
          <a:noFill/>
          <a:ln w="19050">
            <a:solidFill>
              <a:srgbClr val="000000"/>
            </a:solidFill>
            <a:round/>
            <a:headEnd/>
            <a:tailEnd type="triangle" w="med" len="med"/>
          </a:ln>
        </p:spPr>
        <p:txBody>
          <a:bodyPr/>
          <a:lstStyle/>
          <a:p>
            <a:endParaRPr lang="fr-FR"/>
          </a:p>
        </p:txBody>
      </p:sp>
      <p:sp>
        <p:nvSpPr>
          <p:cNvPr id="2213" name="Text Box 165"/>
          <p:cNvSpPr txBox="1">
            <a:spLocks noChangeAspect="1" noChangeArrowheads="1"/>
          </p:cNvSpPr>
          <p:nvPr/>
        </p:nvSpPr>
        <p:spPr bwMode="auto">
          <a:xfrm>
            <a:off x="2693988" y="3313113"/>
            <a:ext cx="1143000" cy="871537"/>
          </a:xfrm>
          <a:prstGeom prst="rect">
            <a:avLst/>
          </a:prstGeom>
          <a:solidFill>
            <a:srgbClr val="F8F8F8"/>
          </a:solidFill>
          <a:ln w="9525">
            <a:solidFill>
              <a:srgbClr val="000000"/>
            </a:solidFill>
            <a:miter lim="800000"/>
            <a:headEnd/>
            <a:tailEnd/>
          </a:ln>
        </p:spPr>
        <p:txBody>
          <a:bodyPr lIns="36000" rIns="36000"/>
          <a:lstStyle/>
          <a:p>
            <a:pPr>
              <a:tabLst>
                <a:tab pos="-457200" algn="l"/>
              </a:tabLst>
            </a:pPr>
            <a:r>
              <a:rPr lang="fr-FR" sz="900" b="1" dirty="0">
                <a:solidFill>
                  <a:schemeClr val="bg2"/>
                </a:solidFill>
                <a:latin typeface="Arial" charset="0"/>
                <a:cs typeface="Arial" charset="0"/>
              </a:rPr>
              <a:t>DISTRIBUER </a:t>
            </a:r>
            <a:endParaRPr lang="fr-FR" sz="1000" dirty="0">
              <a:solidFill>
                <a:schemeClr val="bg2"/>
              </a:solidFill>
              <a:latin typeface="Garamond" pitchFamily="18" charset="0"/>
              <a:cs typeface="Times New Roman" pitchFamily="18" charset="0"/>
            </a:endParaRPr>
          </a:p>
          <a:p>
            <a:pPr eaLnBrk="0" hangingPunct="0">
              <a:tabLst>
                <a:tab pos="-457200" algn="l"/>
              </a:tabLst>
            </a:pPr>
            <a:r>
              <a:rPr lang="fr-FR" sz="1100" b="1" dirty="0">
                <a:latin typeface="Arial" charset="0"/>
                <a:cs typeface="Arial" charset="0"/>
              </a:rPr>
              <a:t> </a:t>
            </a:r>
            <a:endParaRPr lang="fr-FR" sz="1000" dirty="0">
              <a:latin typeface="Garamond" pitchFamily="18" charset="0"/>
              <a:cs typeface="Times New Roman" pitchFamily="18" charset="0"/>
            </a:endParaRPr>
          </a:p>
          <a:p>
            <a:pPr eaLnBrk="0" hangingPunct="0">
              <a:tabLst>
                <a:tab pos="-457200" algn="l"/>
              </a:tabLst>
            </a:pPr>
            <a:r>
              <a:rPr lang="fr-FR" sz="900" dirty="0">
                <a:latin typeface="Arial" charset="0"/>
                <a:cs typeface="Arial" charset="0"/>
              </a:rPr>
              <a:t> </a:t>
            </a:r>
            <a:endParaRPr lang="fr-FR" sz="1000" dirty="0">
              <a:latin typeface="Garamond" pitchFamily="18" charset="0"/>
              <a:cs typeface="Times New Roman" pitchFamily="18" charset="0"/>
            </a:endParaRPr>
          </a:p>
          <a:p>
            <a:pPr algn="l" eaLnBrk="0" hangingPunct="0">
              <a:tabLst>
                <a:tab pos="-457200" algn="l"/>
              </a:tabLst>
            </a:pPr>
            <a:endParaRPr lang="fr-FR" dirty="0"/>
          </a:p>
        </p:txBody>
      </p:sp>
      <p:sp>
        <p:nvSpPr>
          <p:cNvPr id="2212" name="Text Box 164"/>
          <p:cNvSpPr txBox="1">
            <a:spLocks noChangeAspect="1" noChangeArrowheads="1"/>
          </p:cNvSpPr>
          <p:nvPr/>
        </p:nvSpPr>
        <p:spPr bwMode="auto">
          <a:xfrm>
            <a:off x="4421188" y="2897188"/>
            <a:ext cx="2278062" cy="255587"/>
          </a:xfrm>
          <a:prstGeom prst="rect">
            <a:avLst/>
          </a:prstGeom>
          <a:solidFill>
            <a:srgbClr val="FFFFFF"/>
          </a:solidFill>
          <a:ln w="9525">
            <a:solidFill>
              <a:srgbClr val="000000"/>
            </a:solidFill>
            <a:miter lim="800000"/>
            <a:headEnd/>
            <a:tailEnd/>
          </a:ln>
        </p:spPr>
        <p:txBody>
          <a:bodyPr lIns="36000" tIns="36000" rIns="36000" bIns="36000"/>
          <a:lstStyle/>
          <a:p>
            <a:pPr>
              <a:tabLst>
                <a:tab pos="-457200" algn="l"/>
              </a:tabLst>
            </a:pPr>
            <a:r>
              <a:rPr lang="fr-FR" sz="900" i="1">
                <a:solidFill>
                  <a:srgbClr val="FF0000"/>
                </a:solidFill>
                <a:latin typeface="Arial" charset="0"/>
                <a:cs typeface="Arial" charset="0"/>
              </a:rPr>
              <a:t>Chaîne d’énergie</a:t>
            </a:r>
            <a:endParaRPr lang="fr-FR" sz="1000">
              <a:solidFill>
                <a:srgbClr val="FF0000"/>
              </a:solidFill>
              <a:latin typeface="Garamond" pitchFamily="18" charset="0"/>
              <a:cs typeface="Times New Roman" pitchFamily="18" charset="0"/>
            </a:endParaRPr>
          </a:p>
          <a:p>
            <a:pPr algn="l" eaLnBrk="0" hangingPunct="0">
              <a:tabLst>
                <a:tab pos="-457200" algn="l"/>
              </a:tabLst>
            </a:pPr>
            <a:endParaRPr lang="fr-FR"/>
          </a:p>
        </p:txBody>
      </p:sp>
      <p:sp>
        <p:nvSpPr>
          <p:cNvPr id="2211" name="Line 163"/>
          <p:cNvSpPr>
            <a:spLocks noChangeAspect="1" noChangeShapeType="1"/>
          </p:cNvSpPr>
          <p:nvPr/>
        </p:nvSpPr>
        <p:spPr bwMode="auto">
          <a:xfrm flipV="1">
            <a:off x="2438400" y="3200400"/>
            <a:ext cx="0" cy="309563"/>
          </a:xfrm>
          <a:prstGeom prst="line">
            <a:avLst/>
          </a:prstGeom>
          <a:noFill/>
          <a:ln w="19050">
            <a:solidFill>
              <a:srgbClr val="000000"/>
            </a:solidFill>
            <a:round/>
            <a:headEnd/>
            <a:tailEnd/>
          </a:ln>
        </p:spPr>
        <p:txBody>
          <a:bodyPr/>
          <a:lstStyle/>
          <a:p>
            <a:endParaRPr lang="fr-FR"/>
          </a:p>
        </p:txBody>
      </p:sp>
      <p:sp>
        <p:nvSpPr>
          <p:cNvPr id="2210" name="Line 162"/>
          <p:cNvSpPr>
            <a:spLocks noChangeAspect="1" noChangeShapeType="1"/>
          </p:cNvSpPr>
          <p:nvPr/>
        </p:nvSpPr>
        <p:spPr bwMode="auto">
          <a:xfrm>
            <a:off x="2438400" y="3476625"/>
            <a:ext cx="246063" cy="0"/>
          </a:xfrm>
          <a:prstGeom prst="line">
            <a:avLst/>
          </a:prstGeom>
          <a:noFill/>
          <a:ln w="19050">
            <a:solidFill>
              <a:srgbClr val="000000"/>
            </a:solidFill>
            <a:round/>
            <a:headEnd/>
            <a:tailEnd type="stealth" w="med" len="med"/>
          </a:ln>
        </p:spPr>
        <p:txBody>
          <a:bodyPr/>
          <a:lstStyle/>
          <a:p>
            <a:endParaRPr lang="fr-FR"/>
          </a:p>
        </p:txBody>
      </p:sp>
      <p:sp>
        <p:nvSpPr>
          <p:cNvPr id="2209" name="AutoShape 161"/>
          <p:cNvSpPr>
            <a:spLocks noChangeArrowheads="1"/>
          </p:cNvSpPr>
          <p:nvPr/>
        </p:nvSpPr>
        <p:spPr bwMode="auto">
          <a:xfrm>
            <a:off x="7446963" y="1773238"/>
            <a:ext cx="1177925" cy="581025"/>
          </a:xfrm>
          <a:prstGeom prst="flowChartProcess">
            <a:avLst/>
          </a:prstGeom>
          <a:noFill/>
          <a:ln w="9525">
            <a:noFill/>
            <a:miter lim="800000"/>
            <a:headEnd/>
            <a:tailEnd/>
          </a:ln>
        </p:spPr>
        <p:txBody>
          <a:bodyPr/>
          <a:lstStyle/>
          <a:p>
            <a:r>
              <a:rPr lang="fr-FR" sz="1000" b="1">
                <a:solidFill>
                  <a:srgbClr val="FF0000"/>
                </a:solidFill>
                <a:latin typeface="Comic Sans MS" pitchFamily="66" charset="0"/>
                <a:cs typeface="Times New Roman" pitchFamily="18" charset="0"/>
              </a:rPr>
              <a:t>Cabine en position initiale</a:t>
            </a:r>
            <a:endParaRPr lang="fr-FR" sz="1000" b="1">
              <a:solidFill>
                <a:srgbClr val="FF0000"/>
              </a:solidFill>
              <a:cs typeface="Times New Roman" pitchFamily="18" charset="0"/>
            </a:endParaRPr>
          </a:p>
          <a:p>
            <a:pPr algn="l" eaLnBrk="0" hangingPunct="0"/>
            <a:endParaRPr lang="fr-FR" sz="1000" b="1">
              <a:solidFill>
                <a:srgbClr val="FF0000"/>
              </a:solidFill>
            </a:endParaRPr>
          </a:p>
        </p:txBody>
      </p:sp>
      <p:sp>
        <p:nvSpPr>
          <p:cNvPr id="2208" name="AutoShape 160"/>
          <p:cNvSpPr>
            <a:spLocks noChangeAspect="1" noChangeArrowheads="1"/>
          </p:cNvSpPr>
          <p:nvPr/>
        </p:nvSpPr>
        <p:spPr bwMode="auto">
          <a:xfrm>
            <a:off x="7910513" y="2259013"/>
            <a:ext cx="298450" cy="338137"/>
          </a:xfrm>
          <a:prstGeom prst="downArrow">
            <a:avLst>
              <a:gd name="adj1" fmla="val 50000"/>
              <a:gd name="adj2" fmla="val 28324"/>
            </a:avLst>
          </a:prstGeom>
          <a:noFill/>
          <a:ln w="9525">
            <a:solidFill>
              <a:srgbClr val="000000"/>
            </a:solidFill>
            <a:miter lim="800000"/>
            <a:headEnd/>
            <a:tailEnd/>
          </a:ln>
        </p:spPr>
        <p:txBody>
          <a:bodyPr/>
          <a:lstStyle/>
          <a:p>
            <a:endParaRPr lang="fr-FR"/>
          </a:p>
        </p:txBody>
      </p:sp>
      <p:sp>
        <p:nvSpPr>
          <p:cNvPr id="2207" name="AutoShape 159"/>
          <p:cNvSpPr>
            <a:spLocks noChangeAspect="1" noChangeArrowheads="1"/>
          </p:cNvSpPr>
          <p:nvPr/>
        </p:nvSpPr>
        <p:spPr bwMode="auto">
          <a:xfrm>
            <a:off x="7910513" y="4721225"/>
            <a:ext cx="295275" cy="296863"/>
          </a:xfrm>
          <a:prstGeom prst="downArrow">
            <a:avLst>
              <a:gd name="adj1" fmla="val 50000"/>
              <a:gd name="adj2" fmla="val 25134"/>
            </a:avLst>
          </a:prstGeom>
          <a:noFill/>
          <a:ln w="9525">
            <a:solidFill>
              <a:srgbClr val="000000"/>
            </a:solidFill>
            <a:miter lim="800000"/>
            <a:headEnd/>
            <a:tailEnd/>
          </a:ln>
        </p:spPr>
        <p:txBody>
          <a:bodyPr/>
          <a:lstStyle/>
          <a:p>
            <a:endParaRPr lang="fr-FR"/>
          </a:p>
        </p:txBody>
      </p:sp>
      <p:sp>
        <p:nvSpPr>
          <p:cNvPr id="2206" name="Text Box 158"/>
          <p:cNvSpPr txBox="1">
            <a:spLocks noChangeAspect="1" noChangeArrowheads="1"/>
          </p:cNvSpPr>
          <p:nvPr/>
        </p:nvSpPr>
        <p:spPr bwMode="auto">
          <a:xfrm>
            <a:off x="5881688" y="3248025"/>
            <a:ext cx="1063625" cy="879475"/>
          </a:xfrm>
          <a:prstGeom prst="rect">
            <a:avLst/>
          </a:prstGeom>
          <a:solidFill>
            <a:srgbClr val="F8F8F8"/>
          </a:solidFill>
          <a:ln w="9525">
            <a:solidFill>
              <a:srgbClr val="000000"/>
            </a:solidFill>
            <a:miter lim="800000"/>
            <a:headEnd/>
            <a:tailEnd/>
          </a:ln>
        </p:spPr>
        <p:txBody>
          <a:bodyPr lIns="36000" rIns="36000"/>
          <a:lstStyle/>
          <a:p>
            <a:pPr>
              <a:tabLst>
                <a:tab pos="-457200" algn="l"/>
              </a:tabLst>
            </a:pPr>
            <a:r>
              <a:rPr lang="fr-FR" sz="800" b="1" dirty="0">
                <a:solidFill>
                  <a:schemeClr val="bg2"/>
                </a:solidFill>
                <a:latin typeface="Arial" charset="0"/>
                <a:cs typeface="Arial" charset="0"/>
              </a:rPr>
              <a:t>TRANSFORMER </a:t>
            </a:r>
            <a:endParaRPr lang="fr-FR" sz="1000" dirty="0">
              <a:solidFill>
                <a:schemeClr val="bg2"/>
              </a:solidFill>
              <a:latin typeface="Garamond" pitchFamily="18" charset="0"/>
              <a:cs typeface="Times New Roman" pitchFamily="18" charset="0"/>
            </a:endParaRPr>
          </a:p>
          <a:p>
            <a:pPr eaLnBrk="0" hangingPunct="0">
              <a:tabLst>
                <a:tab pos="-457200" algn="l"/>
              </a:tabLst>
            </a:pPr>
            <a:r>
              <a:rPr lang="fr-FR" sz="900" dirty="0">
                <a:solidFill>
                  <a:schemeClr val="bg2"/>
                </a:solidFill>
                <a:latin typeface="Arial" charset="0"/>
                <a:cs typeface="Arial" charset="0"/>
              </a:rPr>
              <a:t> </a:t>
            </a:r>
            <a:endParaRPr lang="fr-FR" sz="1000" dirty="0">
              <a:solidFill>
                <a:schemeClr val="bg2"/>
              </a:solidFill>
              <a:latin typeface="Garamond" pitchFamily="18" charset="0"/>
              <a:cs typeface="Times New Roman" pitchFamily="18" charset="0"/>
            </a:endParaRPr>
          </a:p>
          <a:p>
            <a:pPr eaLnBrk="0" hangingPunct="0">
              <a:tabLst>
                <a:tab pos="-457200" algn="l"/>
              </a:tabLst>
            </a:pPr>
            <a:r>
              <a:rPr lang="fr-FR" sz="900" b="1" dirty="0">
                <a:latin typeface="Arial" charset="0"/>
                <a:cs typeface="Arial" charset="0"/>
              </a:rPr>
              <a:t> </a:t>
            </a:r>
            <a:endParaRPr lang="fr-FR" sz="1000" dirty="0">
              <a:latin typeface="Garamond" pitchFamily="18" charset="0"/>
              <a:cs typeface="Times New Roman" pitchFamily="18" charset="0"/>
            </a:endParaRPr>
          </a:p>
          <a:p>
            <a:pPr algn="l" eaLnBrk="0" hangingPunct="0">
              <a:tabLst>
                <a:tab pos="-457200" algn="l"/>
              </a:tabLst>
            </a:pPr>
            <a:endParaRPr lang="fr-FR" dirty="0"/>
          </a:p>
        </p:txBody>
      </p:sp>
      <p:sp>
        <p:nvSpPr>
          <p:cNvPr id="2205" name="Line 157"/>
          <p:cNvSpPr>
            <a:spLocks noChangeAspect="1" noChangeShapeType="1"/>
          </p:cNvSpPr>
          <p:nvPr/>
        </p:nvSpPr>
        <p:spPr bwMode="auto">
          <a:xfrm>
            <a:off x="5303838" y="3740150"/>
            <a:ext cx="577850" cy="0"/>
          </a:xfrm>
          <a:prstGeom prst="line">
            <a:avLst/>
          </a:prstGeom>
          <a:noFill/>
          <a:ln w="19050">
            <a:solidFill>
              <a:srgbClr val="000000"/>
            </a:solidFill>
            <a:round/>
            <a:headEnd/>
            <a:tailEnd type="triangle" w="med" len="med"/>
          </a:ln>
        </p:spPr>
        <p:txBody>
          <a:bodyPr/>
          <a:lstStyle/>
          <a:p>
            <a:endParaRPr lang="fr-FR"/>
          </a:p>
        </p:txBody>
      </p:sp>
      <p:sp>
        <p:nvSpPr>
          <p:cNvPr id="2204" name="AutoShape 156"/>
          <p:cNvSpPr>
            <a:spLocks noChangeArrowheads="1"/>
          </p:cNvSpPr>
          <p:nvPr/>
        </p:nvSpPr>
        <p:spPr bwMode="auto">
          <a:xfrm>
            <a:off x="6943725" y="3576638"/>
            <a:ext cx="623888" cy="344487"/>
          </a:xfrm>
          <a:prstGeom prst="rightArrow">
            <a:avLst>
              <a:gd name="adj1" fmla="val 50000"/>
              <a:gd name="adj2" fmla="val 45277"/>
            </a:avLst>
          </a:prstGeom>
          <a:solidFill>
            <a:srgbClr val="CCFFFF"/>
          </a:solidFill>
          <a:ln w="9525">
            <a:solidFill>
              <a:srgbClr val="000000"/>
            </a:solidFill>
            <a:miter lim="800000"/>
            <a:headEnd/>
            <a:tailEnd/>
          </a:ln>
        </p:spPr>
        <p:txBody>
          <a:bodyPr/>
          <a:lstStyle/>
          <a:p>
            <a:endParaRPr lang="fr-FR"/>
          </a:p>
        </p:txBody>
      </p:sp>
      <p:sp>
        <p:nvSpPr>
          <p:cNvPr id="2203" name="Line 155"/>
          <p:cNvSpPr>
            <a:spLocks noChangeShapeType="1"/>
          </p:cNvSpPr>
          <p:nvPr/>
        </p:nvSpPr>
        <p:spPr bwMode="auto">
          <a:xfrm>
            <a:off x="2271713" y="3740150"/>
            <a:ext cx="422275" cy="0"/>
          </a:xfrm>
          <a:prstGeom prst="line">
            <a:avLst/>
          </a:prstGeom>
          <a:noFill/>
          <a:ln w="15875">
            <a:solidFill>
              <a:srgbClr val="000000"/>
            </a:solidFill>
            <a:round/>
            <a:headEnd/>
            <a:tailEnd type="triangle" w="med" len="med"/>
          </a:ln>
        </p:spPr>
        <p:txBody>
          <a:bodyPr/>
          <a:lstStyle/>
          <a:p>
            <a:endParaRPr lang="fr-FR"/>
          </a:p>
        </p:txBody>
      </p:sp>
      <p:sp>
        <p:nvSpPr>
          <p:cNvPr id="2202" name="Rectangle 154"/>
          <p:cNvSpPr>
            <a:spLocks noChangeAspect="1" noChangeArrowheads="1"/>
          </p:cNvSpPr>
          <p:nvPr/>
        </p:nvSpPr>
        <p:spPr bwMode="auto">
          <a:xfrm>
            <a:off x="1668463" y="776288"/>
            <a:ext cx="4213225" cy="1296987"/>
          </a:xfrm>
          <a:prstGeom prst="rect">
            <a:avLst/>
          </a:prstGeom>
          <a:solidFill>
            <a:srgbClr val="F8F8F8"/>
          </a:solidFill>
          <a:ln w="12700">
            <a:solidFill>
              <a:srgbClr val="000000"/>
            </a:solidFill>
            <a:prstDash val="lgDashDot"/>
            <a:miter lim="800000"/>
            <a:headEnd/>
            <a:tailEnd/>
          </a:ln>
        </p:spPr>
        <p:txBody>
          <a:bodyPr/>
          <a:lstStyle/>
          <a:p>
            <a:endParaRPr lang="fr-FR"/>
          </a:p>
        </p:txBody>
      </p:sp>
      <p:sp>
        <p:nvSpPr>
          <p:cNvPr id="2201" name="Line 153"/>
          <p:cNvSpPr>
            <a:spLocks noChangeAspect="1" noChangeShapeType="1"/>
          </p:cNvSpPr>
          <p:nvPr/>
        </p:nvSpPr>
        <p:spPr bwMode="auto">
          <a:xfrm>
            <a:off x="2889250" y="1487488"/>
            <a:ext cx="504825" cy="0"/>
          </a:xfrm>
          <a:prstGeom prst="line">
            <a:avLst/>
          </a:prstGeom>
          <a:noFill/>
          <a:ln w="19050">
            <a:solidFill>
              <a:srgbClr val="000000"/>
            </a:solidFill>
            <a:round/>
            <a:headEnd/>
            <a:tailEnd type="stealth" w="med" len="med"/>
          </a:ln>
        </p:spPr>
        <p:txBody>
          <a:bodyPr/>
          <a:lstStyle/>
          <a:p>
            <a:endParaRPr lang="fr-FR"/>
          </a:p>
        </p:txBody>
      </p:sp>
      <p:sp>
        <p:nvSpPr>
          <p:cNvPr id="2200" name="Line 152"/>
          <p:cNvSpPr>
            <a:spLocks noChangeAspect="1" noChangeShapeType="1"/>
          </p:cNvSpPr>
          <p:nvPr/>
        </p:nvSpPr>
        <p:spPr bwMode="auto">
          <a:xfrm flipH="1">
            <a:off x="5603875" y="1449388"/>
            <a:ext cx="382588" cy="0"/>
          </a:xfrm>
          <a:prstGeom prst="line">
            <a:avLst/>
          </a:prstGeom>
          <a:noFill/>
          <a:ln w="19050">
            <a:solidFill>
              <a:srgbClr val="000000"/>
            </a:solidFill>
            <a:round/>
            <a:headEnd/>
            <a:tailEnd/>
          </a:ln>
        </p:spPr>
        <p:txBody>
          <a:bodyPr/>
          <a:lstStyle/>
          <a:p>
            <a:endParaRPr lang="fr-FR"/>
          </a:p>
        </p:txBody>
      </p:sp>
      <p:sp>
        <p:nvSpPr>
          <p:cNvPr id="2199" name="Line 151"/>
          <p:cNvSpPr>
            <a:spLocks noChangeAspect="1" noChangeShapeType="1"/>
          </p:cNvSpPr>
          <p:nvPr/>
        </p:nvSpPr>
        <p:spPr bwMode="auto">
          <a:xfrm>
            <a:off x="609600" y="1828800"/>
            <a:ext cx="1144588" cy="0"/>
          </a:xfrm>
          <a:prstGeom prst="line">
            <a:avLst/>
          </a:prstGeom>
          <a:noFill/>
          <a:ln w="19050">
            <a:solidFill>
              <a:srgbClr val="000000"/>
            </a:solidFill>
            <a:round/>
            <a:headEnd/>
            <a:tailEnd type="stealth" w="med" len="med"/>
          </a:ln>
        </p:spPr>
        <p:txBody>
          <a:bodyPr/>
          <a:lstStyle/>
          <a:p>
            <a:endParaRPr lang="fr-FR"/>
          </a:p>
        </p:txBody>
      </p:sp>
      <p:sp>
        <p:nvSpPr>
          <p:cNvPr id="2198" name="Line 150"/>
          <p:cNvSpPr>
            <a:spLocks noChangeAspect="1" noChangeShapeType="1"/>
          </p:cNvSpPr>
          <p:nvPr/>
        </p:nvSpPr>
        <p:spPr bwMode="auto">
          <a:xfrm>
            <a:off x="1676400" y="1371600"/>
            <a:ext cx="260350" cy="0"/>
          </a:xfrm>
          <a:prstGeom prst="line">
            <a:avLst/>
          </a:prstGeom>
          <a:noFill/>
          <a:ln w="19050">
            <a:solidFill>
              <a:srgbClr val="000000"/>
            </a:solidFill>
            <a:round/>
            <a:headEnd/>
            <a:tailEnd type="stealth" w="med" len="med"/>
          </a:ln>
        </p:spPr>
        <p:txBody>
          <a:bodyPr/>
          <a:lstStyle/>
          <a:p>
            <a:endParaRPr lang="fr-FR"/>
          </a:p>
        </p:txBody>
      </p:sp>
      <p:sp>
        <p:nvSpPr>
          <p:cNvPr id="2197" name="Text Box 149"/>
          <p:cNvSpPr txBox="1">
            <a:spLocks noChangeAspect="1" noChangeArrowheads="1"/>
          </p:cNvSpPr>
          <p:nvPr/>
        </p:nvSpPr>
        <p:spPr bwMode="auto">
          <a:xfrm>
            <a:off x="2894013" y="723900"/>
            <a:ext cx="1827212" cy="241300"/>
          </a:xfrm>
          <a:prstGeom prst="rect">
            <a:avLst/>
          </a:prstGeom>
          <a:solidFill>
            <a:srgbClr val="FFFFFF"/>
          </a:solidFill>
          <a:ln w="9525">
            <a:solidFill>
              <a:srgbClr val="000000"/>
            </a:solidFill>
            <a:miter lim="800000"/>
            <a:headEnd/>
            <a:tailEnd/>
          </a:ln>
        </p:spPr>
        <p:txBody>
          <a:bodyPr lIns="36000" tIns="36000" rIns="36000" bIns="36000"/>
          <a:lstStyle/>
          <a:p>
            <a:pPr>
              <a:tabLst>
                <a:tab pos="-457200" algn="l"/>
              </a:tabLst>
            </a:pPr>
            <a:r>
              <a:rPr lang="fr-FR" sz="900" i="1">
                <a:solidFill>
                  <a:srgbClr val="FF0000"/>
                </a:solidFill>
                <a:latin typeface="Arial" charset="0"/>
                <a:cs typeface="Arial" charset="0"/>
              </a:rPr>
              <a:t>Chaîne</a:t>
            </a:r>
            <a:r>
              <a:rPr lang="fr-FR" sz="900">
                <a:solidFill>
                  <a:srgbClr val="FF0000"/>
                </a:solidFill>
                <a:latin typeface="Arial" charset="0"/>
                <a:cs typeface="Arial" charset="0"/>
              </a:rPr>
              <a:t> </a:t>
            </a:r>
            <a:r>
              <a:rPr lang="fr-FR" sz="900" i="1">
                <a:solidFill>
                  <a:srgbClr val="FF0000"/>
                </a:solidFill>
                <a:latin typeface="Arial" charset="0"/>
                <a:cs typeface="Arial" charset="0"/>
              </a:rPr>
              <a:t>d’information</a:t>
            </a:r>
            <a:endParaRPr lang="fr-FR" sz="1000">
              <a:solidFill>
                <a:srgbClr val="FF0000"/>
              </a:solidFill>
              <a:latin typeface="Garamond" pitchFamily="18" charset="0"/>
              <a:cs typeface="Times New Roman" pitchFamily="18" charset="0"/>
            </a:endParaRPr>
          </a:p>
          <a:p>
            <a:pPr algn="l" eaLnBrk="0" hangingPunct="0">
              <a:tabLst>
                <a:tab pos="-457200" algn="l"/>
              </a:tabLst>
            </a:pPr>
            <a:endParaRPr lang="fr-FR"/>
          </a:p>
        </p:txBody>
      </p:sp>
      <p:sp>
        <p:nvSpPr>
          <p:cNvPr id="2196" name="Line 148"/>
          <p:cNvSpPr>
            <a:spLocks noChangeShapeType="1"/>
          </p:cNvSpPr>
          <p:nvPr/>
        </p:nvSpPr>
        <p:spPr bwMode="auto">
          <a:xfrm flipV="1">
            <a:off x="2438400" y="2590800"/>
            <a:ext cx="3505200" cy="609600"/>
          </a:xfrm>
          <a:prstGeom prst="line">
            <a:avLst/>
          </a:prstGeom>
          <a:noFill/>
          <a:ln w="19050">
            <a:solidFill>
              <a:srgbClr val="000000"/>
            </a:solidFill>
            <a:round/>
            <a:headEnd/>
            <a:tailEnd/>
          </a:ln>
        </p:spPr>
        <p:txBody>
          <a:bodyPr/>
          <a:lstStyle/>
          <a:p>
            <a:endParaRPr lang="fr-FR"/>
          </a:p>
        </p:txBody>
      </p:sp>
      <p:sp>
        <p:nvSpPr>
          <p:cNvPr id="2195" name="Text Box 147"/>
          <p:cNvSpPr txBox="1">
            <a:spLocks noChangeAspect="1" noChangeArrowheads="1"/>
          </p:cNvSpPr>
          <p:nvPr/>
        </p:nvSpPr>
        <p:spPr bwMode="auto">
          <a:xfrm>
            <a:off x="2001838" y="1089025"/>
            <a:ext cx="876300" cy="908050"/>
          </a:xfrm>
          <a:prstGeom prst="rect">
            <a:avLst/>
          </a:prstGeom>
          <a:solidFill>
            <a:srgbClr val="F8F8F8"/>
          </a:solidFill>
          <a:ln w="9525">
            <a:solidFill>
              <a:srgbClr val="000000"/>
            </a:solidFill>
            <a:miter lim="800000"/>
            <a:headEnd/>
            <a:tailEnd/>
          </a:ln>
        </p:spPr>
        <p:txBody>
          <a:bodyPr lIns="36000" rIns="36000"/>
          <a:lstStyle/>
          <a:p>
            <a:pPr>
              <a:tabLst>
                <a:tab pos="-457200" algn="l"/>
              </a:tabLst>
            </a:pPr>
            <a:r>
              <a:rPr lang="fr-FR" sz="900" b="1" dirty="0">
                <a:solidFill>
                  <a:schemeClr val="bg2"/>
                </a:solidFill>
                <a:latin typeface="Arial" charset="0"/>
                <a:cs typeface="Arial" charset="0"/>
              </a:rPr>
              <a:t>ACQUERIR</a:t>
            </a:r>
            <a:endParaRPr lang="fr-FR" sz="1000" dirty="0">
              <a:solidFill>
                <a:schemeClr val="bg2"/>
              </a:solidFill>
              <a:latin typeface="Garamond" pitchFamily="18" charset="0"/>
              <a:cs typeface="Times New Roman" pitchFamily="18" charset="0"/>
            </a:endParaRPr>
          </a:p>
          <a:p>
            <a:pPr eaLnBrk="0" hangingPunct="0">
              <a:tabLst>
                <a:tab pos="-457200" algn="l"/>
              </a:tabLst>
            </a:pPr>
            <a:r>
              <a:rPr lang="fr-FR" sz="700" dirty="0">
                <a:latin typeface="Arial" charset="0"/>
                <a:cs typeface="Arial" charset="0"/>
              </a:rPr>
              <a:t> </a:t>
            </a:r>
            <a:endParaRPr lang="fr-FR" sz="1000" dirty="0">
              <a:latin typeface="Garamond" pitchFamily="18" charset="0"/>
              <a:cs typeface="Times New Roman" pitchFamily="18" charset="0"/>
            </a:endParaRPr>
          </a:p>
          <a:p>
            <a:pPr algn="l" eaLnBrk="0" hangingPunct="0">
              <a:tabLst>
                <a:tab pos="-457200" algn="l"/>
              </a:tabLst>
            </a:pPr>
            <a:endParaRPr lang="fr-FR" dirty="0"/>
          </a:p>
        </p:txBody>
      </p:sp>
      <p:sp>
        <p:nvSpPr>
          <p:cNvPr id="2194" name="Text Box 146"/>
          <p:cNvSpPr txBox="1">
            <a:spLocks noChangeAspect="1" noChangeArrowheads="1"/>
          </p:cNvSpPr>
          <p:nvPr/>
        </p:nvSpPr>
        <p:spPr bwMode="auto">
          <a:xfrm>
            <a:off x="3408363" y="1084263"/>
            <a:ext cx="836612" cy="688975"/>
          </a:xfrm>
          <a:prstGeom prst="rect">
            <a:avLst/>
          </a:prstGeom>
          <a:solidFill>
            <a:srgbClr val="F8F8F8"/>
          </a:solidFill>
          <a:ln w="9525">
            <a:solidFill>
              <a:srgbClr val="000000"/>
            </a:solidFill>
            <a:miter lim="800000"/>
            <a:headEnd/>
            <a:tailEnd/>
          </a:ln>
        </p:spPr>
        <p:txBody>
          <a:bodyPr lIns="36000" rIns="36000"/>
          <a:lstStyle/>
          <a:p>
            <a:pPr>
              <a:tabLst>
                <a:tab pos="-457200" algn="l"/>
              </a:tabLst>
            </a:pPr>
            <a:r>
              <a:rPr lang="fr-FR" sz="900" b="1" dirty="0">
                <a:solidFill>
                  <a:schemeClr val="bg2"/>
                </a:solidFill>
                <a:latin typeface="Arial" charset="0"/>
                <a:cs typeface="Arial" charset="0"/>
              </a:rPr>
              <a:t>TRAITER </a:t>
            </a:r>
            <a:endParaRPr lang="fr-FR" sz="1000" dirty="0">
              <a:solidFill>
                <a:schemeClr val="bg2"/>
              </a:solidFill>
              <a:latin typeface="Garamond" pitchFamily="18" charset="0"/>
              <a:cs typeface="Times New Roman" pitchFamily="18" charset="0"/>
            </a:endParaRPr>
          </a:p>
          <a:p>
            <a:pPr eaLnBrk="0" hangingPunct="0">
              <a:tabLst>
                <a:tab pos="-457200" algn="l"/>
              </a:tabLst>
            </a:pPr>
            <a:r>
              <a:rPr lang="fr-FR" sz="900" b="1" dirty="0">
                <a:latin typeface="Arial" charset="0"/>
                <a:cs typeface="Arial" charset="0"/>
              </a:rPr>
              <a:t> </a:t>
            </a:r>
            <a:endParaRPr lang="fr-FR" sz="1000" dirty="0">
              <a:latin typeface="Garamond" pitchFamily="18" charset="0"/>
              <a:cs typeface="Times New Roman" pitchFamily="18" charset="0"/>
            </a:endParaRPr>
          </a:p>
          <a:p>
            <a:pPr eaLnBrk="0" hangingPunct="0">
              <a:tabLst>
                <a:tab pos="-457200" algn="l"/>
              </a:tabLst>
            </a:pPr>
            <a:r>
              <a:rPr lang="fr-FR" sz="900" dirty="0">
                <a:latin typeface="Garamond" pitchFamily="18" charset="0"/>
                <a:cs typeface="Times New Roman" pitchFamily="18" charset="0"/>
              </a:rPr>
              <a:t> </a:t>
            </a:r>
            <a:endParaRPr lang="fr-FR" sz="1000" dirty="0">
              <a:latin typeface="Garamond" pitchFamily="18" charset="0"/>
              <a:cs typeface="Times New Roman" pitchFamily="18" charset="0"/>
            </a:endParaRPr>
          </a:p>
          <a:p>
            <a:pPr algn="l" eaLnBrk="0" hangingPunct="0">
              <a:tabLst>
                <a:tab pos="-457200" algn="l"/>
              </a:tabLst>
            </a:pPr>
            <a:endParaRPr lang="fr-FR" dirty="0"/>
          </a:p>
        </p:txBody>
      </p:sp>
      <p:sp>
        <p:nvSpPr>
          <p:cNvPr id="2193" name="Text Box 145"/>
          <p:cNvSpPr txBox="1">
            <a:spLocks noChangeAspect="1" noChangeArrowheads="1"/>
          </p:cNvSpPr>
          <p:nvPr/>
        </p:nvSpPr>
        <p:spPr bwMode="auto">
          <a:xfrm>
            <a:off x="4478338" y="1101725"/>
            <a:ext cx="1270000" cy="674688"/>
          </a:xfrm>
          <a:prstGeom prst="rect">
            <a:avLst/>
          </a:prstGeom>
          <a:solidFill>
            <a:srgbClr val="F8F8F8"/>
          </a:solidFill>
          <a:ln w="9525">
            <a:solidFill>
              <a:srgbClr val="000000"/>
            </a:solidFill>
            <a:miter lim="800000"/>
            <a:headEnd/>
            <a:tailEnd/>
          </a:ln>
        </p:spPr>
        <p:txBody>
          <a:bodyPr lIns="36000" rIns="36000"/>
          <a:lstStyle/>
          <a:p>
            <a:pPr>
              <a:tabLst>
                <a:tab pos="-457200" algn="l"/>
              </a:tabLst>
            </a:pPr>
            <a:r>
              <a:rPr lang="fr-FR" sz="900" b="1" dirty="0">
                <a:solidFill>
                  <a:schemeClr val="bg2"/>
                </a:solidFill>
                <a:latin typeface="Arial" charset="0"/>
                <a:cs typeface="Arial" charset="0"/>
              </a:rPr>
              <a:t>COMMUNIQUER</a:t>
            </a:r>
            <a:endParaRPr lang="fr-FR" sz="1000" dirty="0">
              <a:solidFill>
                <a:schemeClr val="bg2"/>
              </a:solidFill>
              <a:latin typeface="Garamond" pitchFamily="18" charset="0"/>
              <a:cs typeface="Times New Roman" pitchFamily="18" charset="0"/>
            </a:endParaRPr>
          </a:p>
          <a:p>
            <a:pPr algn="l" eaLnBrk="0" hangingPunct="0">
              <a:tabLst>
                <a:tab pos="-457200" algn="l"/>
              </a:tabLst>
            </a:pPr>
            <a:endParaRPr lang="fr-FR" dirty="0"/>
          </a:p>
        </p:txBody>
      </p:sp>
      <p:sp>
        <p:nvSpPr>
          <p:cNvPr id="2192" name="Line 144"/>
          <p:cNvSpPr>
            <a:spLocks noChangeAspect="1" noChangeShapeType="1"/>
          </p:cNvSpPr>
          <p:nvPr/>
        </p:nvSpPr>
        <p:spPr bwMode="auto">
          <a:xfrm flipV="1">
            <a:off x="5986463" y="1449388"/>
            <a:ext cx="0" cy="1146175"/>
          </a:xfrm>
          <a:prstGeom prst="line">
            <a:avLst/>
          </a:prstGeom>
          <a:noFill/>
          <a:ln w="19050">
            <a:solidFill>
              <a:srgbClr val="000000"/>
            </a:solidFill>
            <a:round/>
            <a:headEnd/>
            <a:tailEnd/>
          </a:ln>
        </p:spPr>
        <p:txBody>
          <a:bodyPr/>
          <a:lstStyle/>
          <a:p>
            <a:endParaRPr lang="fr-FR"/>
          </a:p>
        </p:txBody>
      </p:sp>
      <p:sp>
        <p:nvSpPr>
          <p:cNvPr id="2191" name="Line 143"/>
          <p:cNvSpPr>
            <a:spLocks noChangeAspect="1" noChangeShapeType="1"/>
          </p:cNvSpPr>
          <p:nvPr/>
        </p:nvSpPr>
        <p:spPr bwMode="auto">
          <a:xfrm>
            <a:off x="4232275" y="1449388"/>
            <a:ext cx="246063" cy="0"/>
          </a:xfrm>
          <a:prstGeom prst="line">
            <a:avLst/>
          </a:prstGeom>
          <a:noFill/>
          <a:ln w="19050">
            <a:solidFill>
              <a:srgbClr val="000000"/>
            </a:solidFill>
            <a:round/>
            <a:headEnd/>
            <a:tailEnd type="stealth" w="med" len="med"/>
          </a:ln>
        </p:spPr>
        <p:txBody>
          <a:bodyPr/>
          <a:lstStyle/>
          <a:p>
            <a:endParaRPr lang="fr-FR"/>
          </a:p>
        </p:txBody>
      </p:sp>
      <p:sp>
        <p:nvSpPr>
          <p:cNvPr id="2190" name="AutoShape 142"/>
          <p:cNvSpPr>
            <a:spLocks/>
          </p:cNvSpPr>
          <p:nvPr/>
        </p:nvSpPr>
        <p:spPr bwMode="auto">
          <a:xfrm>
            <a:off x="1174750" y="4921250"/>
            <a:ext cx="1127125" cy="644525"/>
          </a:xfrm>
          <a:prstGeom prst="borderCallout1">
            <a:avLst>
              <a:gd name="adj1" fmla="val 17736"/>
              <a:gd name="adj2" fmla="val 106759"/>
              <a:gd name="adj3" fmla="val -177588"/>
              <a:gd name="adj4" fmla="val 122537"/>
            </a:avLst>
          </a:prstGeom>
          <a:solidFill>
            <a:srgbClr val="FFFFFF"/>
          </a:solidFill>
          <a:ln w="12700">
            <a:solidFill>
              <a:srgbClr val="000000"/>
            </a:solidFill>
            <a:prstDash val="lgDash"/>
            <a:miter lim="800000"/>
            <a:headEnd/>
            <a:tailEnd/>
          </a:ln>
        </p:spPr>
        <p:txBody>
          <a:bodyPr/>
          <a:lstStyle/>
          <a:p>
            <a:r>
              <a:rPr lang="fr-FR" sz="1000" b="1">
                <a:solidFill>
                  <a:srgbClr val="33CC33"/>
                </a:solidFill>
                <a:cs typeface="Times New Roman" pitchFamily="18" charset="0"/>
              </a:rPr>
              <a:t>Energie électrique</a:t>
            </a:r>
            <a:endParaRPr lang="fr-FR" sz="1000" b="1">
              <a:solidFill>
                <a:srgbClr val="33CC33"/>
              </a:solidFill>
            </a:endParaRPr>
          </a:p>
        </p:txBody>
      </p:sp>
      <p:sp>
        <p:nvSpPr>
          <p:cNvPr id="2189" name="AutoShape 141"/>
          <p:cNvSpPr>
            <a:spLocks/>
          </p:cNvSpPr>
          <p:nvPr/>
        </p:nvSpPr>
        <p:spPr bwMode="auto">
          <a:xfrm>
            <a:off x="4267200" y="4876800"/>
            <a:ext cx="1041400" cy="633413"/>
          </a:xfrm>
          <a:prstGeom prst="borderCallout1">
            <a:avLst>
              <a:gd name="adj1" fmla="val 18046"/>
              <a:gd name="adj2" fmla="val 107315"/>
              <a:gd name="adj3" fmla="val -174185"/>
              <a:gd name="adj4" fmla="val 133079"/>
            </a:avLst>
          </a:prstGeom>
          <a:solidFill>
            <a:srgbClr val="FFFFFF"/>
          </a:solidFill>
          <a:ln w="12700">
            <a:solidFill>
              <a:srgbClr val="000000"/>
            </a:solidFill>
            <a:prstDash val="lgDash"/>
            <a:miter lim="800000"/>
            <a:headEnd/>
            <a:tailEnd/>
          </a:ln>
        </p:spPr>
        <p:txBody>
          <a:bodyPr/>
          <a:lstStyle/>
          <a:p>
            <a:r>
              <a:rPr lang="fr-FR" sz="1000" b="1">
                <a:solidFill>
                  <a:srgbClr val="33CC33"/>
                </a:solidFill>
                <a:cs typeface="Times New Roman" pitchFamily="18" charset="0"/>
              </a:rPr>
              <a:t>Energie</a:t>
            </a:r>
          </a:p>
          <a:p>
            <a:r>
              <a:rPr lang="fr-FR" sz="1000" b="1">
                <a:solidFill>
                  <a:srgbClr val="33CC33"/>
                </a:solidFill>
                <a:cs typeface="Times New Roman" pitchFamily="18" charset="0"/>
              </a:rPr>
              <a:t>mécanique de rotation</a:t>
            </a:r>
            <a:endParaRPr lang="fr-FR" sz="1000" b="1">
              <a:solidFill>
                <a:srgbClr val="33CC33"/>
              </a:solidFill>
            </a:endParaRPr>
          </a:p>
        </p:txBody>
      </p:sp>
      <p:sp>
        <p:nvSpPr>
          <p:cNvPr id="2188" name="AutoShape 140"/>
          <p:cNvSpPr>
            <a:spLocks/>
          </p:cNvSpPr>
          <p:nvPr/>
        </p:nvSpPr>
        <p:spPr bwMode="auto">
          <a:xfrm>
            <a:off x="5791200" y="4876800"/>
            <a:ext cx="1428750" cy="536575"/>
          </a:xfrm>
          <a:prstGeom prst="borderCallout1">
            <a:avLst>
              <a:gd name="adj1" fmla="val 21301"/>
              <a:gd name="adj2" fmla="val 105333"/>
              <a:gd name="adj3" fmla="val -196449"/>
              <a:gd name="adj4" fmla="val 106778"/>
            </a:avLst>
          </a:prstGeom>
          <a:solidFill>
            <a:srgbClr val="FFFFFF"/>
          </a:solidFill>
          <a:ln w="12700">
            <a:solidFill>
              <a:srgbClr val="000000"/>
            </a:solidFill>
            <a:prstDash val="lgDash"/>
            <a:miter lim="800000"/>
            <a:headEnd/>
            <a:tailEnd/>
          </a:ln>
        </p:spPr>
        <p:txBody>
          <a:bodyPr/>
          <a:lstStyle/>
          <a:p>
            <a:r>
              <a:rPr lang="fr-FR" sz="1000" b="1">
                <a:solidFill>
                  <a:srgbClr val="33CC33"/>
                </a:solidFill>
                <a:cs typeface="Times New Roman" pitchFamily="18" charset="0"/>
              </a:rPr>
              <a:t>Energie </a:t>
            </a:r>
          </a:p>
          <a:p>
            <a:r>
              <a:rPr lang="fr-FR" sz="1000" b="1">
                <a:solidFill>
                  <a:srgbClr val="33CC33"/>
                </a:solidFill>
                <a:cs typeface="Times New Roman" pitchFamily="18" charset="0"/>
              </a:rPr>
              <a:t>mécanique de translation</a:t>
            </a:r>
            <a:endParaRPr lang="fr-FR" sz="1000" b="1">
              <a:solidFill>
                <a:srgbClr val="33CC33"/>
              </a:solidFill>
            </a:endParaRPr>
          </a:p>
        </p:txBody>
      </p:sp>
      <p:sp>
        <p:nvSpPr>
          <p:cNvPr id="2187" name="AutoShape 139"/>
          <p:cNvSpPr>
            <a:spLocks/>
          </p:cNvSpPr>
          <p:nvPr/>
        </p:nvSpPr>
        <p:spPr bwMode="auto">
          <a:xfrm>
            <a:off x="2667000" y="4953000"/>
            <a:ext cx="1171575" cy="536575"/>
          </a:xfrm>
          <a:prstGeom prst="borderCallout1">
            <a:avLst>
              <a:gd name="adj1" fmla="val 21301"/>
              <a:gd name="adj2" fmla="val 106505"/>
              <a:gd name="adj3" fmla="val -223375"/>
              <a:gd name="adj4" fmla="val 119648"/>
            </a:avLst>
          </a:prstGeom>
          <a:solidFill>
            <a:srgbClr val="FFFFFF"/>
          </a:solidFill>
          <a:ln w="12700">
            <a:solidFill>
              <a:srgbClr val="000000"/>
            </a:solidFill>
            <a:prstDash val="lgDash"/>
            <a:miter lim="800000"/>
            <a:headEnd/>
            <a:tailEnd/>
          </a:ln>
        </p:spPr>
        <p:txBody>
          <a:bodyPr/>
          <a:lstStyle/>
          <a:p>
            <a:r>
              <a:rPr lang="fr-FR" sz="1000" b="1">
                <a:solidFill>
                  <a:srgbClr val="33CC33"/>
                </a:solidFill>
                <a:cs typeface="Times New Roman" pitchFamily="18" charset="0"/>
              </a:rPr>
              <a:t>Energie </a:t>
            </a:r>
          </a:p>
          <a:p>
            <a:r>
              <a:rPr lang="fr-FR" sz="1000" b="1">
                <a:solidFill>
                  <a:srgbClr val="33CC33"/>
                </a:solidFill>
                <a:cs typeface="Times New Roman" pitchFamily="18" charset="0"/>
              </a:rPr>
              <a:t>électrique</a:t>
            </a:r>
            <a:endParaRPr lang="fr-FR" sz="1000" b="1">
              <a:solidFill>
                <a:srgbClr val="33CC33"/>
              </a:solidFill>
            </a:endParaRPr>
          </a:p>
        </p:txBody>
      </p:sp>
      <p:sp>
        <p:nvSpPr>
          <p:cNvPr id="2186" name="AutoShape 138"/>
          <p:cNvSpPr>
            <a:spLocks noChangeArrowheads="1"/>
          </p:cNvSpPr>
          <p:nvPr/>
        </p:nvSpPr>
        <p:spPr bwMode="auto">
          <a:xfrm>
            <a:off x="1752600" y="1447800"/>
            <a:ext cx="1431925" cy="528638"/>
          </a:xfrm>
          <a:prstGeom prst="roundRect">
            <a:avLst>
              <a:gd name="adj" fmla="val 16667"/>
            </a:avLst>
          </a:prstGeom>
          <a:solidFill>
            <a:srgbClr val="FFFFFF"/>
          </a:solidFill>
          <a:ln w="9525">
            <a:solidFill>
              <a:srgbClr val="000000"/>
            </a:solidFill>
            <a:round/>
            <a:headEnd/>
            <a:tailEnd/>
          </a:ln>
        </p:spPr>
        <p:txBody>
          <a:bodyPr/>
          <a:lstStyle/>
          <a:p>
            <a:pPr eaLnBrk="0" hangingPunct="0"/>
            <a:r>
              <a:rPr lang="fr-FR" sz="1000" b="1">
                <a:solidFill>
                  <a:schemeClr val="accent2"/>
                </a:solidFill>
                <a:latin typeface="Comic Sans MS" pitchFamily="66" charset="0"/>
                <a:cs typeface="Times New Roman" pitchFamily="18" charset="0"/>
              </a:rPr>
              <a:t>Boutons-poussoirs</a:t>
            </a:r>
            <a:endParaRPr lang="fr-FR" sz="1000" b="1">
              <a:solidFill>
                <a:schemeClr val="accent2"/>
              </a:solidFill>
              <a:cs typeface="Times New Roman" pitchFamily="18" charset="0"/>
            </a:endParaRPr>
          </a:p>
          <a:p>
            <a:pPr eaLnBrk="0" hangingPunct="0"/>
            <a:r>
              <a:rPr lang="fr-FR" sz="1000" b="1">
                <a:solidFill>
                  <a:schemeClr val="accent2"/>
                </a:solidFill>
                <a:latin typeface="Comic Sans MS" pitchFamily="66" charset="0"/>
                <a:cs typeface="Times New Roman" pitchFamily="18" charset="0"/>
              </a:rPr>
              <a:t>Capteurs</a:t>
            </a:r>
            <a:endParaRPr lang="fr-FR" sz="1000" b="1">
              <a:solidFill>
                <a:schemeClr val="accent2"/>
              </a:solidFill>
              <a:cs typeface="Times New Roman" pitchFamily="18" charset="0"/>
            </a:endParaRPr>
          </a:p>
          <a:p>
            <a:pPr algn="l" eaLnBrk="0" hangingPunct="0"/>
            <a:endParaRPr lang="fr-FR" sz="1200"/>
          </a:p>
        </p:txBody>
      </p:sp>
      <p:sp>
        <p:nvSpPr>
          <p:cNvPr id="2185" name="AutoShape 137"/>
          <p:cNvSpPr>
            <a:spLocks noChangeArrowheads="1"/>
          </p:cNvSpPr>
          <p:nvPr/>
        </p:nvSpPr>
        <p:spPr bwMode="auto">
          <a:xfrm>
            <a:off x="3429000" y="1295400"/>
            <a:ext cx="830263" cy="508000"/>
          </a:xfrm>
          <a:prstGeom prst="roundRect">
            <a:avLst>
              <a:gd name="adj" fmla="val 16667"/>
            </a:avLst>
          </a:prstGeom>
          <a:solidFill>
            <a:srgbClr val="FFFFFF"/>
          </a:solidFill>
          <a:ln w="9525">
            <a:solidFill>
              <a:srgbClr val="000000"/>
            </a:solidFill>
            <a:round/>
            <a:headEnd/>
            <a:tailEnd/>
          </a:ln>
        </p:spPr>
        <p:txBody>
          <a:bodyPr/>
          <a:lstStyle/>
          <a:p>
            <a:r>
              <a:rPr lang="fr-FR" sz="1000" b="1">
                <a:solidFill>
                  <a:schemeClr val="accent2"/>
                </a:solidFill>
                <a:cs typeface="Times New Roman" pitchFamily="18" charset="0"/>
              </a:rPr>
              <a:t>Carte SSI</a:t>
            </a:r>
          </a:p>
          <a:p>
            <a:r>
              <a:rPr lang="fr-FR" sz="1000" b="1">
                <a:solidFill>
                  <a:schemeClr val="accent2"/>
                </a:solidFill>
                <a:cs typeface="Times New Roman" pitchFamily="18" charset="0"/>
              </a:rPr>
              <a:t>PWM</a:t>
            </a:r>
            <a:endParaRPr lang="fr-FR" b="1">
              <a:solidFill>
                <a:schemeClr val="accent2"/>
              </a:solidFill>
            </a:endParaRPr>
          </a:p>
        </p:txBody>
      </p:sp>
      <p:sp>
        <p:nvSpPr>
          <p:cNvPr id="2184" name="AutoShape 136"/>
          <p:cNvSpPr>
            <a:spLocks noChangeArrowheads="1"/>
          </p:cNvSpPr>
          <p:nvPr/>
        </p:nvSpPr>
        <p:spPr bwMode="auto">
          <a:xfrm>
            <a:off x="4191000" y="3581400"/>
            <a:ext cx="1219200" cy="685800"/>
          </a:xfrm>
          <a:prstGeom prst="roundRect">
            <a:avLst>
              <a:gd name="adj" fmla="val 16667"/>
            </a:avLst>
          </a:prstGeom>
          <a:solidFill>
            <a:srgbClr val="FFFFFF"/>
          </a:solidFill>
          <a:ln w="9525">
            <a:solidFill>
              <a:srgbClr val="000000"/>
            </a:solidFill>
            <a:round/>
            <a:headEnd/>
            <a:tailEnd/>
          </a:ln>
        </p:spPr>
        <p:txBody>
          <a:bodyPr/>
          <a:lstStyle/>
          <a:p>
            <a:r>
              <a:rPr lang="fr-FR" sz="1000" b="1">
                <a:solidFill>
                  <a:schemeClr val="accent2"/>
                </a:solidFill>
                <a:cs typeface="Times New Roman" pitchFamily="18" charset="0"/>
              </a:rPr>
              <a:t>Moteur à courant continu et réducteur</a:t>
            </a:r>
          </a:p>
          <a:p>
            <a:pPr algn="l" eaLnBrk="0" hangingPunct="0"/>
            <a:endParaRPr lang="fr-FR" sz="1000" b="1">
              <a:solidFill>
                <a:schemeClr val="accent2"/>
              </a:solidFill>
            </a:endParaRPr>
          </a:p>
        </p:txBody>
      </p:sp>
      <p:sp>
        <p:nvSpPr>
          <p:cNvPr id="2183" name="AutoShape 135"/>
          <p:cNvSpPr>
            <a:spLocks noChangeArrowheads="1"/>
          </p:cNvSpPr>
          <p:nvPr/>
        </p:nvSpPr>
        <p:spPr bwMode="auto">
          <a:xfrm>
            <a:off x="5943600" y="3505200"/>
            <a:ext cx="990600" cy="457200"/>
          </a:xfrm>
          <a:prstGeom prst="roundRect">
            <a:avLst>
              <a:gd name="adj" fmla="val 16667"/>
            </a:avLst>
          </a:prstGeom>
          <a:solidFill>
            <a:srgbClr val="FFFFFF"/>
          </a:solidFill>
          <a:ln w="9525">
            <a:solidFill>
              <a:srgbClr val="000000"/>
            </a:solidFill>
            <a:round/>
            <a:headEnd/>
            <a:tailEnd/>
          </a:ln>
        </p:spPr>
        <p:txBody>
          <a:bodyPr/>
          <a:lstStyle/>
          <a:p>
            <a:r>
              <a:rPr lang="fr-FR" sz="800">
                <a:latin typeface="Comic Sans MS" pitchFamily="66" charset="0"/>
                <a:cs typeface="Times New Roman" pitchFamily="18" charset="0"/>
              </a:rPr>
              <a:t> </a:t>
            </a:r>
            <a:r>
              <a:rPr lang="fr-FR" sz="1000" b="1">
                <a:solidFill>
                  <a:schemeClr val="accent2"/>
                </a:solidFill>
                <a:cs typeface="Times New Roman" pitchFamily="18" charset="0"/>
              </a:rPr>
              <a:t>Tambour et câble</a:t>
            </a:r>
            <a:endParaRPr lang="fr-FR" sz="1200" b="1">
              <a:solidFill>
                <a:schemeClr val="accent2"/>
              </a:solidFill>
              <a:cs typeface="Times New Roman" pitchFamily="18" charset="0"/>
            </a:endParaRPr>
          </a:p>
          <a:p>
            <a:pPr algn="l" eaLnBrk="0" hangingPunct="0"/>
            <a:r>
              <a:rPr lang="fr-FR" sz="600">
                <a:cs typeface="Times New Roman" pitchFamily="18" charset="0"/>
              </a:rPr>
              <a:t> </a:t>
            </a:r>
            <a:endParaRPr lang="fr-FR" sz="1200">
              <a:cs typeface="Times New Roman" pitchFamily="18" charset="0"/>
            </a:endParaRPr>
          </a:p>
          <a:p>
            <a:pPr algn="l" eaLnBrk="0" hangingPunct="0"/>
            <a:endParaRPr lang="fr-FR"/>
          </a:p>
        </p:txBody>
      </p:sp>
      <p:sp>
        <p:nvSpPr>
          <p:cNvPr id="2182" name="AutoShape 134"/>
          <p:cNvSpPr>
            <a:spLocks noChangeArrowheads="1"/>
          </p:cNvSpPr>
          <p:nvPr/>
        </p:nvSpPr>
        <p:spPr bwMode="auto">
          <a:xfrm>
            <a:off x="4495800" y="1295400"/>
            <a:ext cx="1244600" cy="479425"/>
          </a:xfrm>
          <a:prstGeom prst="roundRect">
            <a:avLst>
              <a:gd name="adj" fmla="val 16667"/>
            </a:avLst>
          </a:prstGeom>
          <a:solidFill>
            <a:srgbClr val="FFFFFF"/>
          </a:solidFill>
          <a:ln w="9525">
            <a:solidFill>
              <a:srgbClr val="000000"/>
            </a:solidFill>
            <a:round/>
            <a:headEnd/>
            <a:tailEnd/>
          </a:ln>
        </p:spPr>
        <p:txBody>
          <a:bodyPr/>
          <a:lstStyle/>
          <a:p>
            <a:r>
              <a:rPr lang="fr-FR" sz="1000" b="1">
                <a:solidFill>
                  <a:schemeClr val="accent2"/>
                </a:solidFill>
                <a:cs typeface="Times New Roman" pitchFamily="18" charset="0"/>
              </a:rPr>
              <a:t>Liaison I2C</a:t>
            </a:r>
          </a:p>
          <a:p>
            <a:r>
              <a:rPr lang="fr-FR" sz="1000" b="1">
                <a:solidFill>
                  <a:schemeClr val="accent2"/>
                </a:solidFill>
                <a:cs typeface="Times New Roman" pitchFamily="18" charset="0"/>
              </a:rPr>
              <a:t>PWM</a:t>
            </a:r>
          </a:p>
          <a:p>
            <a:pPr algn="l" eaLnBrk="0" hangingPunct="0"/>
            <a:r>
              <a:rPr lang="fr-FR" sz="600" b="1">
                <a:solidFill>
                  <a:schemeClr val="accent2"/>
                </a:solidFill>
                <a:cs typeface="Times New Roman" pitchFamily="18" charset="0"/>
              </a:rPr>
              <a:t> </a:t>
            </a:r>
            <a:endParaRPr lang="fr-FR" sz="1200" b="1">
              <a:solidFill>
                <a:schemeClr val="accent2"/>
              </a:solidFill>
              <a:cs typeface="Times New Roman" pitchFamily="18" charset="0"/>
            </a:endParaRPr>
          </a:p>
          <a:p>
            <a:pPr algn="l" eaLnBrk="0" hangingPunct="0"/>
            <a:endParaRPr lang="fr-FR" b="1">
              <a:solidFill>
                <a:schemeClr val="accent2"/>
              </a:solidFill>
            </a:endParaRPr>
          </a:p>
        </p:txBody>
      </p:sp>
      <p:sp>
        <p:nvSpPr>
          <p:cNvPr id="2181" name="AutoShape 133"/>
          <p:cNvSpPr>
            <a:spLocks noChangeArrowheads="1"/>
          </p:cNvSpPr>
          <p:nvPr/>
        </p:nvSpPr>
        <p:spPr bwMode="auto">
          <a:xfrm>
            <a:off x="2743200" y="3505200"/>
            <a:ext cx="1066800" cy="392113"/>
          </a:xfrm>
          <a:prstGeom prst="roundRect">
            <a:avLst>
              <a:gd name="adj" fmla="val 16667"/>
            </a:avLst>
          </a:prstGeom>
          <a:solidFill>
            <a:srgbClr val="FFFFFF"/>
          </a:solidFill>
          <a:ln w="9525">
            <a:solidFill>
              <a:srgbClr val="000000"/>
            </a:solidFill>
            <a:round/>
            <a:headEnd/>
            <a:tailEnd/>
          </a:ln>
        </p:spPr>
        <p:txBody>
          <a:bodyPr/>
          <a:lstStyle/>
          <a:p>
            <a:r>
              <a:rPr lang="fr-FR" sz="1000" b="1">
                <a:solidFill>
                  <a:schemeClr val="accent2"/>
                </a:solidFill>
                <a:cs typeface="Times New Roman" pitchFamily="18" charset="0"/>
              </a:rPr>
              <a:t>Transistors</a:t>
            </a:r>
            <a:r>
              <a:rPr lang="fr-FR" sz="1000" b="1">
                <a:cs typeface="Times New Roman" pitchFamily="18" charset="0"/>
              </a:rPr>
              <a:t> </a:t>
            </a:r>
            <a:endParaRPr lang="fr-FR" sz="1200">
              <a:cs typeface="Times New Roman" pitchFamily="18" charset="0"/>
            </a:endParaRPr>
          </a:p>
          <a:p>
            <a:pPr eaLnBrk="0" hangingPunct="0"/>
            <a:endParaRPr lang="fr-FR" sz="1200">
              <a:cs typeface="Times New Roman" pitchFamily="18" charset="0"/>
            </a:endParaRPr>
          </a:p>
          <a:p>
            <a:pPr algn="l" eaLnBrk="0" hangingPunct="0"/>
            <a:r>
              <a:rPr lang="fr-FR" sz="600" b="1">
                <a:solidFill>
                  <a:srgbClr val="000080"/>
                </a:solidFill>
                <a:latin typeface="Comic Sans MS" pitchFamily="66" charset="0"/>
                <a:cs typeface="Times New Roman" pitchFamily="18" charset="0"/>
              </a:rPr>
              <a:t> </a:t>
            </a:r>
            <a:endParaRPr lang="fr-FR" sz="1200">
              <a:cs typeface="Times New Roman" pitchFamily="18" charset="0"/>
            </a:endParaRPr>
          </a:p>
          <a:p>
            <a:pPr algn="l" eaLnBrk="0" hangingPunct="0"/>
            <a:endParaRPr lang="fr-FR"/>
          </a:p>
        </p:txBody>
      </p:sp>
      <p:sp>
        <p:nvSpPr>
          <p:cNvPr id="2180" name="AutoShape 132"/>
          <p:cNvSpPr>
            <a:spLocks noChangeArrowheads="1"/>
          </p:cNvSpPr>
          <p:nvPr/>
        </p:nvSpPr>
        <p:spPr bwMode="auto">
          <a:xfrm>
            <a:off x="1219200" y="3505200"/>
            <a:ext cx="990600" cy="533400"/>
          </a:xfrm>
          <a:prstGeom prst="roundRect">
            <a:avLst>
              <a:gd name="adj" fmla="val 16667"/>
            </a:avLst>
          </a:prstGeom>
          <a:solidFill>
            <a:srgbClr val="FFFFFF"/>
          </a:solidFill>
          <a:ln w="9525">
            <a:solidFill>
              <a:srgbClr val="000000"/>
            </a:solidFill>
            <a:round/>
            <a:headEnd/>
            <a:tailEnd/>
          </a:ln>
        </p:spPr>
        <p:txBody>
          <a:bodyPr/>
          <a:lstStyle/>
          <a:p>
            <a:r>
              <a:rPr lang="fr-FR" sz="1000" b="1">
                <a:solidFill>
                  <a:schemeClr val="accent2"/>
                </a:solidFill>
              </a:rPr>
              <a:t>Alimentation PC 12V et 5V</a:t>
            </a:r>
          </a:p>
        </p:txBody>
      </p:sp>
      <p:sp>
        <p:nvSpPr>
          <p:cNvPr id="2179" name="Text Box 131"/>
          <p:cNvSpPr txBox="1">
            <a:spLocks noChangeArrowheads="1"/>
          </p:cNvSpPr>
          <p:nvPr/>
        </p:nvSpPr>
        <p:spPr bwMode="auto">
          <a:xfrm>
            <a:off x="6248400" y="2438400"/>
            <a:ext cx="552450" cy="317500"/>
          </a:xfrm>
          <a:prstGeom prst="rect">
            <a:avLst/>
          </a:prstGeom>
          <a:noFill/>
          <a:ln w="9525">
            <a:solidFill>
              <a:srgbClr val="000000"/>
            </a:solidFill>
            <a:miter lim="800000"/>
            <a:headEnd/>
            <a:tailEnd/>
          </a:ln>
        </p:spPr>
        <p:txBody>
          <a:bodyPr/>
          <a:lstStyle/>
          <a:p>
            <a:pPr algn="l"/>
            <a:r>
              <a:rPr lang="fr-FR" sz="800" b="1">
                <a:solidFill>
                  <a:srgbClr val="9900CC"/>
                </a:solidFill>
                <a:latin typeface="Comic Sans MS" pitchFamily="66" charset="0"/>
                <a:cs typeface="Times New Roman" pitchFamily="18" charset="0"/>
              </a:rPr>
              <a:t>MC/DC/VP</a:t>
            </a:r>
            <a:endParaRPr lang="fr-FR" sz="1200">
              <a:solidFill>
                <a:srgbClr val="9900CC"/>
              </a:solidFill>
              <a:cs typeface="Times New Roman" pitchFamily="18" charset="0"/>
            </a:endParaRPr>
          </a:p>
          <a:p>
            <a:pPr algn="l" eaLnBrk="0" hangingPunct="0"/>
            <a:endParaRPr lang="fr-FR">
              <a:solidFill>
                <a:srgbClr val="9900CC"/>
              </a:solidFill>
            </a:endParaRPr>
          </a:p>
        </p:txBody>
      </p:sp>
      <p:sp>
        <p:nvSpPr>
          <p:cNvPr id="2174" name="AutoShape 126"/>
          <p:cNvSpPr>
            <a:spLocks noChangeArrowheads="1"/>
          </p:cNvSpPr>
          <p:nvPr/>
        </p:nvSpPr>
        <p:spPr bwMode="auto">
          <a:xfrm>
            <a:off x="477838" y="939800"/>
            <a:ext cx="989012" cy="549275"/>
          </a:xfrm>
          <a:prstGeom prst="wedgeRectCallout">
            <a:avLst>
              <a:gd name="adj1" fmla="val 10838"/>
              <a:gd name="adj2" fmla="val 95227"/>
            </a:avLst>
          </a:prstGeom>
          <a:solidFill>
            <a:srgbClr val="FFFFFF"/>
          </a:solidFill>
          <a:ln w="9525">
            <a:solidFill>
              <a:srgbClr val="000000"/>
            </a:solidFill>
            <a:miter lim="800000"/>
            <a:headEnd/>
            <a:tailEnd/>
          </a:ln>
        </p:spPr>
        <p:txBody>
          <a:bodyPr/>
          <a:lstStyle/>
          <a:p>
            <a:r>
              <a:rPr lang="fr-FR" sz="800" b="1">
                <a:solidFill>
                  <a:srgbClr val="9900CC"/>
                </a:solidFill>
                <a:latin typeface="Comic Sans MS" pitchFamily="66" charset="0"/>
                <a:cs typeface="Times New Roman" pitchFamily="18" charset="0"/>
              </a:rPr>
              <a:t>AP1 / 2 / 3</a:t>
            </a:r>
          </a:p>
          <a:p>
            <a:r>
              <a:rPr lang="fr-FR" sz="800" b="1">
                <a:solidFill>
                  <a:srgbClr val="9900CC"/>
                </a:solidFill>
                <a:latin typeface="Comic Sans MS" pitchFamily="66" charset="0"/>
                <a:cs typeface="Times New Roman" pitchFamily="18" charset="0"/>
              </a:rPr>
              <a:t>AC1 / 2 / 3</a:t>
            </a:r>
          </a:p>
          <a:p>
            <a:r>
              <a:rPr lang="fr-FR" sz="800" b="1">
                <a:solidFill>
                  <a:srgbClr val="9900CC"/>
                </a:solidFill>
                <a:latin typeface="Comic Sans MS" pitchFamily="66" charset="0"/>
                <a:cs typeface="Times New Roman" pitchFamily="18" charset="0"/>
              </a:rPr>
              <a:t>PV1 / 2 / 3</a:t>
            </a:r>
            <a:endParaRPr lang="fr-FR" sz="1200">
              <a:solidFill>
                <a:srgbClr val="9900CC"/>
              </a:solidFill>
              <a:cs typeface="Times New Roman" pitchFamily="18" charset="0"/>
            </a:endParaRPr>
          </a:p>
          <a:p>
            <a:pPr algn="l" eaLnBrk="0" hangingPunct="0"/>
            <a:endParaRPr lang="fr-FR">
              <a:solidFill>
                <a:srgbClr val="9900CC"/>
              </a:solidFill>
            </a:endParaRPr>
          </a:p>
        </p:txBody>
      </p:sp>
      <p:sp>
        <p:nvSpPr>
          <p:cNvPr id="2173" name="Text Box 125"/>
          <p:cNvSpPr txBox="1">
            <a:spLocks noChangeAspect="1" noChangeArrowheads="1"/>
          </p:cNvSpPr>
          <p:nvPr/>
        </p:nvSpPr>
        <p:spPr bwMode="auto">
          <a:xfrm>
            <a:off x="7643834" y="2643182"/>
            <a:ext cx="985837" cy="2117725"/>
          </a:xfrm>
          <a:prstGeom prst="rect">
            <a:avLst/>
          </a:prstGeom>
          <a:solidFill>
            <a:srgbClr val="FFFFFF"/>
          </a:solidFill>
          <a:ln w="19050">
            <a:solidFill>
              <a:srgbClr val="000000"/>
            </a:solidFill>
            <a:miter lim="800000"/>
            <a:headEnd/>
            <a:tailEnd/>
          </a:ln>
        </p:spPr>
        <p:txBody>
          <a:bodyPr lIns="36000" rIns="36000"/>
          <a:lstStyle/>
          <a:p>
            <a:pPr>
              <a:tabLst>
                <a:tab pos="-457200" algn="l"/>
              </a:tabLst>
            </a:pPr>
            <a:r>
              <a:rPr lang="fr-FR" sz="1000" dirty="0">
                <a:latin typeface="Garamond" pitchFamily="18" charset="0"/>
                <a:cs typeface="Times New Roman" pitchFamily="18" charset="0"/>
              </a:rPr>
              <a:t> </a:t>
            </a:r>
            <a:r>
              <a:rPr lang="fr-FR" sz="900" b="1" dirty="0">
                <a:solidFill>
                  <a:schemeClr val="bg2"/>
                </a:solidFill>
                <a:latin typeface="Comic Sans MS" pitchFamily="66" charset="0"/>
                <a:cs typeface="Times New Roman" pitchFamily="18" charset="0"/>
              </a:rPr>
              <a:t>Déplacer la cabine</a:t>
            </a:r>
            <a:endParaRPr lang="fr-FR" dirty="0">
              <a:solidFill>
                <a:schemeClr val="bg2"/>
              </a:solidFill>
            </a:endParaRPr>
          </a:p>
        </p:txBody>
      </p:sp>
      <p:sp>
        <p:nvSpPr>
          <p:cNvPr id="2172" name="AutoShape 124"/>
          <p:cNvSpPr>
            <a:spLocks/>
          </p:cNvSpPr>
          <p:nvPr/>
        </p:nvSpPr>
        <p:spPr bwMode="auto">
          <a:xfrm>
            <a:off x="103188" y="4684713"/>
            <a:ext cx="765175" cy="646112"/>
          </a:xfrm>
          <a:prstGeom prst="borderCallout1">
            <a:avLst>
              <a:gd name="adj1" fmla="val 17690"/>
              <a:gd name="adj2" fmla="val 109958"/>
              <a:gd name="adj3" fmla="val -134889"/>
              <a:gd name="adj4" fmla="val 112449"/>
            </a:avLst>
          </a:prstGeom>
          <a:solidFill>
            <a:srgbClr val="FFFFFF"/>
          </a:solidFill>
          <a:ln w="12700">
            <a:solidFill>
              <a:srgbClr val="000000"/>
            </a:solidFill>
            <a:prstDash val="lgDash"/>
            <a:miter lim="800000"/>
            <a:headEnd/>
            <a:tailEnd/>
          </a:ln>
        </p:spPr>
        <p:txBody>
          <a:bodyPr/>
          <a:lstStyle/>
          <a:p>
            <a:r>
              <a:rPr lang="fr-FR" sz="1000" b="1">
                <a:solidFill>
                  <a:srgbClr val="33CC33"/>
                </a:solidFill>
                <a:cs typeface="Times New Roman" pitchFamily="18" charset="0"/>
              </a:rPr>
              <a:t>Energie </a:t>
            </a:r>
          </a:p>
          <a:p>
            <a:r>
              <a:rPr lang="fr-FR" sz="1000" b="1">
                <a:solidFill>
                  <a:srgbClr val="33CC33"/>
                </a:solidFill>
                <a:cs typeface="Times New Roman" pitchFamily="18" charset="0"/>
              </a:rPr>
              <a:t>électrique</a:t>
            </a:r>
          </a:p>
          <a:p>
            <a:pPr algn="l" eaLnBrk="0" hangingPunct="0"/>
            <a:endParaRPr lang="fr-FR" sz="1000" b="1"/>
          </a:p>
        </p:txBody>
      </p:sp>
      <p:sp>
        <p:nvSpPr>
          <p:cNvPr id="2247" name="Rectangle 199"/>
          <p:cNvSpPr>
            <a:spLocks noChangeArrowheads="1"/>
          </p:cNvSpPr>
          <p:nvPr/>
        </p:nvSpPr>
        <p:spPr bwMode="auto">
          <a:xfrm>
            <a:off x="522288" y="304800"/>
            <a:ext cx="11269662" cy="625475"/>
          </a:xfrm>
          <a:prstGeom prst="rect">
            <a:avLst/>
          </a:prstGeom>
          <a:noFill/>
          <a:ln w="9525">
            <a:noFill/>
            <a:miter lim="800000"/>
            <a:headEnd/>
            <a:tailEnd/>
          </a:ln>
          <a:effectLst/>
        </p:spPr>
        <p:txBody>
          <a:bodyPr>
            <a:spAutoFit/>
          </a:bodyPr>
          <a:lstStyle/>
          <a:p>
            <a:pPr algn="l"/>
            <a:r>
              <a:rPr lang="fr-FR" sz="1100" b="1">
                <a:latin typeface="Comic Sans MS" pitchFamily="66" charset="0"/>
                <a:cs typeface="Times New Roman" pitchFamily="18" charset="0"/>
              </a:rPr>
              <a:t> </a:t>
            </a:r>
            <a:endParaRPr lang="fr-FR" sz="1200">
              <a:cs typeface="Times New Roman" pitchFamily="18" charset="0"/>
            </a:endParaRPr>
          </a:p>
          <a:p>
            <a:pPr algn="l" eaLnBrk="0" hangingPunct="0"/>
            <a:endParaRPr lang="fr-FR"/>
          </a:p>
        </p:txBody>
      </p:sp>
      <p:sp>
        <p:nvSpPr>
          <p:cNvPr id="2249" name="Line 201"/>
          <p:cNvSpPr>
            <a:spLocks noChangeShapeType="1"/>
          </p:cNvSpPr>
          <p:nvPr/>
        </p:nvSpPr>
        <p:spPr bwMode="auto">
          <a:xfrm>
            <a:off x="5791200" y="1295400"/>
            <a:ext cx="685800" cy="0"/>
          </a:xfrm>
          <a:prstGeom prst="line">
            <a:avLst/>
          </a:prstGeom>
          <a:noFill/>
          <a:ln w="9525">
            <a:solidFill>
              <a:schemeClr val="tx1"/>
            </a:solidFill>
            <a:round/>
            <a:headEnd/>
            <a:tailEnd type="triangle" w="med" len="med"/>
          </a:ln>
          <a:effectLst/>
        </p:spPr>
        <p:txBody>
          <a:bodyPr/>
          <a:lstStyle/>
          <a:p>
            <a:endParaRPr lang="fr-FR"/>
          </a:p>
        </p:txBody>
      </p:sp>
      <p:sp>
        <p:nvSpPr>
          <p:cNvPr id="2250" name="AutoShape 202"/>
          <p:cNvSpPr>
            <a:spLocks noChangeArrowheads="1"/>
          </p:cNvSpPr>
          <p:nvPr/>
        </p:nvSpPr>
        <p:spPr bwMode="auto">
          <a:xfrm>
            <a:off x="6477000" y="1066800"/>
            <a:ext cx="838200" cy="533400"/>
          </a:xfrm>
          <a:prstGeom prst="roundRect">
            <a:avLst>
              <a:gd name="adj" fmla="val 16667"/>
            </a:avLst>
          </a:prstGeom>
          <a:solidFill>
            <a:srgbClr val="FFFFFF"/>
          </a:solidFill>
          <a:ln w="9525">
            <a:solidFill>
              <a:schemeClr val="tx1"/>
            </a:solidFill>
            <a:round/>
            <a:headEnd/>
            <a:tailEnd/>
          </a:ln>
          <a:effectLst/>
        </p:spPr>
        <p:txBody>
          <a:bodyPr wrap="none" anchor="ctr"/>
          <a:lstStyle/>
          <a:p>
            <a:r>
              <a:rPr lang="fr-FR" sz="1000" b="1">
                <a:solidFill>
                  <a:srgbClr val="9900CC"/>
                </a:solidFill>
              </a:rPr>
              <a:t>Leds</a:t>
            </a:r>
          </a:p>
          <a:p>
            <a:r>
              <a:rPr lang="fr-FR" sz="1000" b="1">
                <a:solidFill>
                  <a:srgbClr val="9900CC"/>
                </a:solidFill>
              </a:rPr>
              <a:t>Voyants</a:t>
            </a:r>
          </a:p>
        </p:txBody>
      </p:sp>
      <p:pic>
        <p:nvPicPr>
          <p:cNvPr id="2255" name="Picture 207" descr="E:\Maquette ascenseur\tpemarcellin 001.jpg"/>
          <p:cNvPicPr>
            <a:picLocks noChangeAspect="1" noChangeArrowheads="1"/>
          </p:cNvPicPr>
          <p:nvPr/>
        </p:nvPicPr>
        <p:blipFill>
          <a:blip r:embed="rId2" cstate="print"/>
          <a:srcRect/>
          <a:stretch>
            <a:fillRect/>
          </a:stretch>
        </p:blipFill>
        <p:spPr bwMode="auto">
          <a:xfrm>
            <a:off x="1828800" y="1905000"/>
            <a:ext cx="1219200" cy="914400"/>
          </a:xfrm>
          <a:prstGeom prst="rect">
            <a:avLst/>
          </a:prstGeom>
          <a:noFill/>
        </p:spPr>
      </p:pic>
      <p:pic>
        <p:nvPicPr>
          <p:cNvPr id="2256" name="Picture 208" descr="E:\Maquette ascenseur (modif PPE)\CIMG0081.JPG"/>
          <p:cNvPicPr>
            <a:picLocks noChangeAspect="1" noChangeArrowheads="1"/>
          </p:cNvPicPr>
          <p:nvPr/>
        </p:nvPicPr>
        <p:blipFill>
          <a:blip r:embed="rId3" cstate="print"/>
          <a:srcRect/>
          <a:stretch>
            <a:fillRect/>
          </a:stretch>
        </p:blipFill>
        <p:spPr bwMode="auto">
          <a:xfrm>
            <a:off x="3276600" y="1676400"/>
            <a:ext cx="1066800" cy="800100"/>
          </a:xfrm>
          <a:prstGeom prst="rect">
            <a:avLst/>
          </a:prstGeom>
          <a:noFill/>
        </p:spPr>
      </p:pic>
      <p:pic>
        <p:nvPicPr>
          <p:cNvPr id="2257" name="Picture 209" descr="E:\Maquette ascenseur (modif PPE)\IMG_5361.jpg"/>
          <p:cNvPicPr>
            <a:picLocks noChangeAspect="1" noChangeArrowheads="1"/>
          </p:cNvPicPr>
          <p:nvPr/>
        </p:nvPicPr>
        <p:blipFill>
          <a:blip r:embed="rId4" cstate="print"/>
          <a:srcRect/>
          <a:stretch>
            <a:fillRect/>
          </a:stretch>
        </p:blipFill>
        <p:spPr bwMode="auto">
          <a:xfrm>
            <a:off x="4572000" y="1676400"/>
            <a:ext cx="1143000" cy="857250"/>
          </a:xfrm>
          <a:prstGeom prst="rect">
            <a:avLst/>
          </a:prstGeom>
          <a:noFill/>
        </p:spPr>
      </p:pic>
      <p:pic>
        <p:nvPicPr>
          <p:cNvPr id="2258" name="Picture 210" descr="E:\Maquette ascenseur (modif PPE)\CIMG0082.JPG"/>
          <p:cNvPicPr>
            <a:picLocks noChangeAspect="1" noChangeArrowheads="1"/>
          </p:cNvPicPr>
          <p:nvPr/>
        </p:nvPicPr>
        <p:blipFill>
          <a:blip r:embed="rId5" cstate="print"/>
          <a:srcRect/>
          <a:stretch>
            <a:fillRect/>
          </a:stretch>
        </p:blipFill>
        <p:spPr bwMode="auto">
          <a:xfrm>
            <a:off x="2895600" y="3810000"/>
            <a:ext cx="800100" cy="1066800"/>
          </a:xfrm>
          <a:prstGeom prst="rect">
            <a:avLst/>
          </a:prstGeom>
          <a:noFill/>
        </p:spPr>
      </p:pic>
      <p:pic>
        <p:nvPicPr>
          <p:cNvPr id="2259" name="Picture 211" descr="E:\Maquette ascenseur (modif PPE)\IMG_5365.jpg"/>
          <p:cNvPicPr>
            <a:picLocks noChangeAspect="1" noChangeArrowheads="1"/>
          </p:cNvPicPr>
          <p:nvPr/>
        </p:nvPicPr>
        <p:blipFill>
          <a:blip r:embed="rId6" cstate="print"/>
          <a:srcRect/>
          <a:stretch>
            <a:fillRect/>
          </a:stretch>
        </p:blipFill>
        <p:spPr bwMode="auto">
          <a:xfrm>
            <a:off x="1219200" y="3962400"/>
            <a:ext cx="990600" cy="742950"/>
          </a:xfrm>
          <a:prstGeom prst="rect">
            <a:avLst/>
          </a:prstGeom>
          <a:noFill/>
        </p:spPr>
      </p:pic>
      <p:pic>
        <p:nvPicPr>
          <p:cNvPr id="2260" name="Picture 212" descr="E:\Maquette ascenseur\IMG_3233.JPG"/>
          <p:cNvPicPr>
            <a:picLocks noChangeAspect="1" noChangeArrowheads="1"/>
          </p:cNvPicPr>
          <p:nvPr/>
        </p:nvPicPr>
        <p:blipFill>
          <a:blip r:embed="rId7" cstate="print"/>
          <a:srcRect/>
          <a:stretch>
            <a:fillRect/>
          </a:stretch>
        </p:blipFill>
        <p:spPr bwMode="auto">
          <a:xfrm>
            <a:off x="5181600" y="3962400"/>
            <a:ext cx="1143000" cy="857250"/>
          </a:xfrm>
          <a:prstGeom prst="rect">
            <a:avLst/>
          </a:prstGeom>
          <a:noFill/>
        </p:spPr>
      </p:pic>
      <p:pic>
        <p:nvPicPr>
          <p:cNvPr id="2261" name="Picture 213" descr="E:\Maquette ascenseur\IMG_3236.JPG"/>
          <p:cNvPicPr>
            <a:picLocks noChangeAspect="1" noChangeArrowheads="1"/>
          </p:cNvPicPr>
          <p:nvPr/>
        </p:nvPicPr>
        <p:blipFill>
          <a:blip r:embed="rId8" cstate="print"/>
          <a:srcRect/>
          <a:stretch>
            <a:fillRect/>
          </a:stretch>
        </p:blipFill>
        <p:spPr bwMode="auto">
          <a:xfrm>
            <a:off x="7620000" y="3048000"/>
            <a:ext cx="971550" cy="1295400"/>
          </a:xfrm>
          <a:prstGeom prst="rect">
            <a:avLst/>
          </a:prstGeom>
          <a:noFill/>
        </p:spPr>
      </p:pic>
      <p:pic>
        <p:nvPicPr>
          <p:cNvPr id="2262" name="Picture 214" descr="E:\Maquette ascenseur\IMG_1 (11).jpg"/>
          <p:cNvPicPr>
            <a:picLocks noChangeAspect="1" noChangeArrowheads="1"/>
          </p:cNvPicPr>
          <p:nvPr/>
        </p:nvPicPr>
        <p:blipFill>
          <a:blip r:embed="rId9" cstate="print"/>
          <a:srcRect/>
          <a:stretch>
            <a:fillRect/>
          </a:stretch>
        </p:blipFill>
        <p:spPr bwMode="auto">
          <a:xfrm>
            <a:off x="6553200" y="1524000"/>
            <a:ext cx="762000" cy="571500"/>
          </a:xfrm>
          <a:prstGeom prst="rect">
            <a:avLst/>
          </a:prstGeom>
          <a:noFill/>
        </p:spPr>
      </p:pic>
      <p:sp>
        <p:nvSpPr>
          <p:cNvPr id="2263" name="Line 215"/>
          <p:cNvSpPr>
            <a:spLocks noChangeShapeType="1"/>
          </p:cNvSpPr>
          <p:nvPr/>
        </p:nvSpPr>
        <p:spPr bwMode="auto">
          <a:xfrm flipH="1">
            <a:off x="5943600" y="2590800"/>
            <a:ext cx="304800" cy="0"/>
          </a:xfrm>
          <a:prstGeom prst="line">
            <a:avLst/>
          </a:prstGeom>
          <a:noFill/>
          <a:ln w="9525">
            <a:solidFill>
              <a:schemeClr val="tx1"/>
            </a:solidFill>
            <a:round/>
            <a:headEnd/>
            <a:tailEnd type="triangle" w="med" len="med"/>
          </a:ln>
          <a:effectLst/>
        </p:spPr>
        <p:txBody>
          <a:bodyPr/>
          <a:lstStyle/>
          <a:p>
            <a:endParaRPr lang="fr-FR"/>
          </a:p>
        </p:txBody>
      </p:sp>
      <p:sp>
        <p:nvSpPr>
          <p:cNvPr id="58" name="ZoneTexte 57"/>
          <p:cNvSpPr txBox="1"/>
          <p:nvPr/>
        </p:nvSpPr>
        <p:spPr>
          <a:xfrm>
            <a:off x="714348" y="142853"/>
            <a:ext cx="5715040" cy="461665"/>
          </a:xfrm>
          <a:prstGeom prst="rect">
            <a:avLst/>
          </a:prstGeom>
          <a:noFill/>
        </p:spPr>
        <p:txBody>
          <a:bodyPr wrap="square" rtlCol="0">
            <a:spAutoFit/>
          </a:bodyPr>
          <a:lstStyle/>
          <a:p>
            <a:r>
              <a:rPr lang="fr-FR" dirty="0" smtClean="0">
                <a:solidFill>
                  <a:schemeClr val="bg1"/>
                </a:solidFill>
              </a:rPr>
              <a:t>Chaîne d’information et d’énergie </a:t>
            </a:r>
            <a:endParaRPr lang="fr-FR"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747698"/>
          </a:xfrm>
          <a:prstGeom prst="rect">
            <a:avLst/>
          </a:prstGeom>
          <a:ln>
            <a:solidFill>
              <a:schemeClr val="bg2"/>
            </a:solid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fr-FR" sz="4400" kern="0" dirty="0" smtClean="0">
                <a:solidFill>
                  <a:schemeClr val="tx2"/>
                </a:solidFill>
                <a:effectLst>
                  <a:outerShdw blurRad="38100" dist="38100" dir="2700000" algn="tl">
                    <a:srgbClr val="000000"/>
                  </a:outerShdw>
                </a:effectLst>
                <a:latin typeface="Comic Sans MS" pitchFamily="66" charset="0"/>
                <a:ea typeface="+mj-ea"/>
                <a:cs typeface="+mj-cs"/>
              </a:rPr>
              <a:t>3</a:t>
            </a:r>
            <a:r>
              <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 Les</a:t>
            </a:r>
            <a:r>
              <a:rPr kumimoji="0" lang="fr-FR" sz="4400" b="0" i="0" u="none" strike="noStrike" kern="0" cap="none" spc="0" normalizeH="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 bases du TPE :</a:t>
            </a:r>
            <a:endPar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endParaRPr>
          </a:p>
        </p:txBody>
      </p:sp>
      <p:sp>
        <p:nvSpPr>
          <p:cNvPr id="3" name="Rectangle 2"/>
          <p:cNvSpPr/>
          <p:nvPr/>
        </p:nvSpPr>
        <p:spPr>
          <a:xfrm>
            <a:off x="928662" y="1857364"/>
            <a:ext cx="3297698" cy="707886"/>
          </a:xfrm>
          <a:prstGeom prst="rect">
            <a:avLst/>
          </a:prstGeom>
        </p:spPr>
        <p:txBody>
          <a:bodyPr wrap="none">
            <a:spAutoFit/>
          </a:bodyPr>
          <a:lstStyle/>
          <a:p>
            <a:pPr eaLnBrk="1" hangingPunct="1">
              <a:buFont typeface="Arial" pitchFamily="34" charset="0"/>
              <a:buChar char="•"/>
              <a:defRPr/>
            </a:pPr>
            <a:r>
              <a:rPr lang="fr-FR" sz="4000" b="1" dirty="0" smtClean="0">
                <a:solidFill>
                  <a:schemeClr val="bg2">
                    <a:lumMod val="75000"/>
                    <a:lumOff val="25000"/>
                  </a:schemeClr>
                </a:solidFill>
                <a:latin typeface="Chiller" pitchFamily="82" charset="0"/>
              </a:rPr>
              <a:t> </a:t>
            </a:r>
            <a:r>
              <a:rPr lang="fr-FR" sz="4000" b="1" u="sng" dirty="0" smtClean="0">
                <a:solidFill>
                  <a:schemeClr val="bg2">
                    <a:lumMod val="75000"/>
                    <a:lumOff val="25000"/>
                  </a:schemeClr>
                </a:solidFill>
                <a:latin typeface="Chiller" pitchFamily="82" charset="0"/>
              </a:rPr>
              <a:t>Partie mécanique :</a:t>
            </a:r>
          </a:p>
        </p:txBody>
      </p:sp>
      <p:sp>
        <p:nvSpPr>
          <p:cNvPr id="4" name="ZoneTexte 3"/>
          <p:cNvSpPr txBox="1"/>
          <p:nvPr/>
        </p:nvSpPr>
        <p:spPr>
          <a:xfrm>
            <a:off x="1000100" y="2643182"/>
            <a:ext cx="6357982" cy="1569660"/>
          </a:xfrm>
          <a:prstGeom prst="rect">
            <a:avLst/>
          </a:prstGeom>
          <a:noFill/>
        </p:spPr>
        <p:txBody>
          <a:bodyPr wrap="square" rtlCol="0">
            <a:spAutoFit/>
          </a:bodyPr>
          <a:lstStyle/>
          <a:p>
            <a:pPr algn="ctr"/>
            <a:r>
              <a:rPr lang="fr-FR" sz="1600" dirty="0" smtClean="0">
                <a:solidFill>
                  <a:schemeClr val="bg2"/>
                </a:solidFill>
                <a:latin typeface="Comic Sans MS" pitchFamily="66" charset="0"/>
              </a:rPr>
              <a:t>A l’origine, la partie mécanique de notre maquette est constitué d’un moteur à courant continu associé à un réducteur à roues dentées lui-même associé à un tambour sur lequel vient s’enrouler le câble relié à la cabine afin de la faire monter ou descendre selon les ordres du microcontrôleur. </a:t>
            </a:r>
          </a:p>
          <a:p>
            <a:pPr algn="ctr"/>
            <a:endParaRPr lang="fr-FR" sz="1600" dirty="0">
              <a:solidFill>
                <a:schemeClr val="bg2"/>
              </a:solidFill>
            </a:endParaRPr>
          </a:p>
        </p:txBody>
      </p:sp>
      <p:pic>
        <p:nvPicPr>
          <p:cNvPr id="5" name="Image 4" descr="IMG_3136.JPG"/>
          <p:cNvPicPr>
            <a:picLocks noChangeAspect="1"/>
          </p:cNvPicPr>
          <p:nvPr/>
        </p:nvPicPr>
        <p:blipFill>
          <a:blip r:embed="rId2" cstate="print"/>
          <a:stretch>
            <a:fillRect/>
          </a:stretch>
        </p:blipFill>
        <p:spPr>
          <a:xfrm>
            <a:off x="3143240" y="4214818"/>
            <a:ext cx="2762238" cy="20716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down)">
                                      <p:cBhvr>
                                        <p:cTn id="13" dur="500"/>
                                        <p:tgtEl>
                                          <p:spTgt spid="4">
                                            <p:txEl>
                                              <p:pRg st="0" end="0"/>
                                            </p:txEl>
                                          </p:spTgt>
                                        </p:tgtEl>
                                      </p:cBhvr>
                                    </p:animEffect>
                                  </p:childTnLst>
                                </p:cTn>
                              </p:par>
                            </p:childTnLst>
                          </p:cTn>
                        </p:par>
                        <p:par>
                          <p:cTn id="14" fill="hold">
                            <p:stCondLst>
                              <p:cond delay="500"/>
                            </p:stCondLst>
                            <p:childTnLst>
                              <p:par>
                                <p:cTn id="15" presetID="8"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929190" y="4352046"/>
            <a:ext cx="3286148" cy="1077218"/>
          </a:xfrm>
          <a:prstGeom prst="rect">
            <a:avLst/>
          </a:prstGeom>
          <a:noFill/>
        </p:spPr>
        <p:txBody>
          <a:bodyPr wrap="square" rtlCol="0">
            <a:spAutoFit/>
          </a:bodyPr>
          <a:lstStyle/>
          <a:p>
            <a:pPr algn="ctr"/>
            <a:r>
              <a:rPr lang="fr-FR" sz="1600" dirty="0" smtClean="0">
                <a:solidFill>
                  <a:schemeClr val="bg2"/>
                </a:solidFill>
                <a:latin typeface="Comic Sans MS" pitchFamily="66" charset="0"/>
              </a:rPr>
              <a:t>Notre maquette comporte une gaine d’ascenseur avec deux guides sur lesquels vient glisser la cabine.</a:t>
            </a:r>
          </a:p>
        </p:txBody>
      </p:sp>
      <p:pic>
        <p:nvPicPr>
          <p:cNvPr id="4" name="Image 3" descr="IMG_3252.JPG"/>
          <p:cNvPicPr>
            <a:picLocks noChangeAspect="1"/>
          </p:cNvPicPr>
          <p:nvPr/>
        </p:nvPicPr>
        <p:blipFill>
          <a:blip r:embed="rId2" cstate="print"/>
          <a:stretch>
            <a:fillRect/>
          </a:stretch>
        </p:blipFill>
        <p:spPr>
          <a:xfrm>
            <a:off x="5500694" y="428604"/>
            <a:ext cx="3047989" cy="2285992"/>
          </a:xfrm>
          <a:prstGeom prst="rect">
            <a:avLst/>
          </a:prstGeom>
          <a:ln>
            <a:noFill/>
          </a:ln>
          <a:effectLst>
            <a:outerShdw blurRad="190500" algn="tl" rotWithShape="0">
              <a:srgbClr val="000000">
                <a:alpha val="70000"/>
              </a:srgbClr>
            </a:outerShdw>
          </a:effectLst>
        </p:spPr>
      </p:pic>
      <p:pic>
        <p:nvPicPr>
          <p:cNvPr id="5" name="Image 4" descr="IMG_3147.JPG"/>
          <p:cNvPicPr>
            <a:picLocks noChangeAspect="1"/>
          </p:cNvPicPr>
          <p:nvPr/>
        </p:nvPicPr>
        <p:blipFill>
          <a:blip r:embed="rId3" cstate="print"/>
          <a:stretch>
            <a:fillRect/>
          </a:stretch>
        </p:blipFill>
        <p:spPr>
          <a:xfrm>
            <a:off x="785786" y="2786058"/>
            <a:ext cx="2893221" cy="3857628"/>
          </a:xfrm>
          <a:prstGeom prst="rect">
            <a:avLst/>
          </a:prstGeom>
          <a:ln>
            <a:noFill/>
          </a:ln>
          <a:effectLst>
            <a:outerShdw blurRad="190500" algn="tl" rotWithShape="0">
              <a:srgbClr val="000000">
                <a:alpha val="70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ou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wipe(down)">
                                      <p:cBhvr>
                                        <p:cTn id="17" dur="1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285728"/>
            <a:ext cx="3267241" cy="707886"/>
          </a:xfrm>
          <a:prstGeom prst="rect">
            <a:avLst/>
          </a:prstGeom>
        </p:spPr>
        <p:txBody>
          <a:bodyPr wrap="none">
            <a:spAutoFit/>
          </a:bodyPr>
          <a:lstStyle/>
          <a:p>
            <a:pPr eaLnBrk="1" hangingPunct="1">
              <a:buFont typeface="Arial" pitchFamily="34" charset="0"/>
              <a:buChar char="•"/>
              <a:defRPr/>
            </a:pPr>
            <a:r>
              <a:rPr lang="fr-FR" sz="4000" b="1" dirty="0" smtClean="0">
                <a:solidFill>
                  <a:schemeClr val="bg2">
                    <a:lumMod val="75000"/>
                    <a:lumOff val="25000"/>
                  </a:schemeClr>
                </a:solidFill>
                <a:latin typeface="Chiller" pitchFamily="82" charset="0"/>
              </a:rPr>
              <a:t> </a:t>
            </a:r>
            <a:r>
              <a:rPr lang="fr-FR" sz="4000" b="1" u="sng" dirty="0" smtClean="0">
                <a:solidFill>
                  <a:schemeClr val="bg2">
                    <a:lumMod val="75000"/>
                    <a:lumOff val="25000"/>
                  </a:schemeClr>
                </a:solidFill>
                <a:latin typeface="Chiller" pitchFamily="82" charset="0"/>
              </a:rPr>
              <a:t>Partie électrique :</a:t>
            </a:r>
          </a:p>
        </p:txBody>
      </p:sp>
      <p:sp>
        <p:nvSpPr>
          <p:cNvPr id="4" name="ZoneTexte 3"/>
          <p:cNvSpPr txBox="1"/>
          <p:nvPr/>
        </p:nvSpPr>
        <p:spPr>
          <a:xfrm>
            <a:off x="857224" y="1357299"/>
            <a:ext cx="7643866" cy="830997"/>
          </a:xfrm>
          <a:prstGeom prst="rect">
            <a:avLst/>
          </a:prstGeom>
          <a:noFill/>
        </p:spPr>
        <p:txBody>
          <a:bodyPr wrap="square" rtlCol="0">
            <a:spAutoFit/>
          </a:bodyPr>
          <a:lstStyle/>
          <a:p>
            <a:r>
              <a:rPr lang="fr-FR" sz="1600" dirty="0" smtClean="0">
                <a:solidFill>
                  <a:schemeClr val="bg2"/>
                </a:solidFill>
                <a:latin typeface="Comic Sans MS" pitchFamily="66" charset="0"/>
              </a:rPr>
              <a:t>La partie électrique contient les composants nécessaires au bon fonctionnement de la machine :</a:t>
            </a:r>
          </a:p>
          <a:p>
            <a:pPr marL="342900" indent="-342900"/>
            <a:endParaRPr lang="fr-FR" sz="1600" dirty="0" smtClean="0">
              <a:solidFill>
                <a:schemeClr val="bg2"/>
              </a:solidFill>
              <a:latin typeface="Comic Sans MS" pitchFamily="66" charset="0"/>
            </a:endParaRPr>
          </a:p>
        </p:txBody>
      </p:sp>
      <p:pic>
        <p:nvPicPr>
          <p:cNvPr id="5" name="Image 4" descr="tpemarcellin 001.jpg"/>
          <p:cNvPicPr/>
          <p:nvPr/>
        </p:nvPicPr>
        <p:blipFill>
          <a:blip r:embed="rId2" cstate="print"/>
          <a:stretch>
            <a:fillRect/>
          </a:stretch>
        </p:blipFill>
        <p:spPr>
          <a:xfrm>
            <a:off x="6572264" y="2786058"/>
            <a:ext cx="1447800" cy="1085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ZoneTexte 5"/>
          <p:cNvSpPr txBox="1"/>
          <p:nvPr/>
        </p:nvSpPr>
        <p:spPr>
          <a:xfrm>
            <a:off x="500034" y="2571744"/>
            <a:ext cx="4857784" cy="1692771"/>
          </a:xfrm>
          <a:prstGeom prst="rect">
            <a:avLst/>
          </a:prstGeom>
          <a:noFill/>
        </p:spPr>
        <p:txBody>
          <a:bodyPr wrap="square" rtlCol="0">
            <a:spAutoFit/>
          </a:bodyPr>
          <a:lstStyle/>
          <a:p>
            <a:pPr lvl="0" algn="just">
              <a:buFont typeface="Arial" pitchFamily="34" charset="0"/>
              <a:buChar char="•"/>
            </a:pPr>
            <a:r>
              <a:rPr lang="fr-FR" sz="1600" dirty="0" smtClean="0">
                <a:solidFill>
                  <a:srgbClr val="FF0000"/>
                </a:solidFill>
                <a:latin typeface="Comic Sans MS" pitchFamily="66" charset="0"/>
              </a:rPr>
              <a:t> </a:t>
            </a:r>
            <a:r>
              <a:rPr lang="fr-FR" sz="1600" u="sng" dirty="0" smtClean="0">
                <a:solidFill>
                  <a:srgbClr val="FF0000"/>
                </a:solidFill>
                <a:latin typeface="Comic Sans MS" pitchFamily="66" charset="0"/>
              </a:rPr>
              <a:t>Les capteurs</a:t>
            </a:r>
            <a:r>
              <a:rPr lang="fr-FR" sz="1600" dirty="0" smtClean="0">
                <a:solidFill>
                  <a:srgbClr val="FF0000"/>
                </a:solidFill>
                <a:latin typeface="Comic Sans MS" pitchFamily="66" charset="0"/>
              </a:rPr>
              <a:t> : </a:t>
            </a:r>
            <a:r>
              <a:rPr lang="fr-FR" sz="1600" dirty="0" smtClean="0">
                <a:solidFill>
                  <a:schemeClr val="bg2"/>
                </a:solidFill>
                <a:latin typeface="Comic Sans MS" pitchFamily="66" charset="0"/>
              </a:rPr>
              <a:t>ce sont des capteurs de </a:t>
            </a:r>
            <a:r>
              <a:rPr lang="fr-FR" sz="1600" dirty="0" smtClean="0">
                <a:solidFill>
                  <a:schemeClr val="bg2"/>
                </a:solidFill>
                <a:latin typeface="Comic Sans MS" pitchFamily="66" charset="0"/>
              </a:rPr>
              <a:t>positions </a:t>
            </a:r>
            <a:r>
              <a:rPr lang="fr-FR" sz="1600" dirty="0" smtClean="0">
                <a:solidFill>
                  <a:schemeClr val="bg2"/>
                </a:solidFill>
                <a:latin typeface="Comic Sans MS" pitchFamily="66" charset="0"/>
              </a:rPr>
              <a:t>(</a:t>
            </a:r>
            <a:r>
              <a:rPr lang="fr-FR" sz="1600" dirty="0" err="1" smtClean="0">
                <a:solidFill>
                  <a:schemeClr val="bg2"/>
                </a:solidFill>
                <a:latin typeface="Comic Sans MS" pitchFamily="66" charset="0"/>
              </a:rPr>
              <a:t>microswitch</a:t>
            </a:r>
            <a:r>
              <a:rPr lang="fr-FR" sz="1600" dirty="0" smtClean="0">
                <a:solidFill>
                  <a:schemeClr val="bg2"/>
                </a:solidFill>
                <a:latin typeface="Comic Sans MS" pitchFamily="66" charset="0"/>
              </a:rPr>
              <a:t>), ils permettent de connaître la position des portes </a:t>
            </a:r>
            <a:r>
              <a:rPr lang="fr-FR" sz="1600" dirty="0" smtClean="0">
                <a:solidFill>
                  <a:schemeClr val="bg2"/>
                </a:solidFill>
                <a:latin typeface="Comic Sans MS" pitchFamily="66" charset="0"/>
              </a:rPr>
              <a:t>palières </a:t>
            </a:r>
            <a:r>
              <a:rPr lang="fr-FR" sz="1600" dirty="0" smtClean="0">
                <a:solidFill>
                  <a:schemeClr val="bg2"/>
                </a:solidFill>
                <a:latin typeface="Comic Sans MS" pitchFamily="66" charset="0"/>
              </a:rPr>
              <a:t>(ouvertes ou fermées) ainsi que la position de la cabine (1</a:t>
            </a:r>
            <a:r>
              <a:rPr lang="fr-FR" sz="1600" baseline="30000" dirty="0" smtClean="0">
                <a:solidFill>
                  <a:schemeClr val="bg2"/>
                </a:solidFill>
                <a:latin typeface="Comic Sans MS" pitchFamily="66" charset="0"/>
              </a:rPr>
              <a:t>er</a:t>
            </a:r>
            <a:r>
              <a:rPr lang="fr-FR" sz="1600" dirty="0" smtClean="0">
                <a:solidFill>
                  <a:schemeClr val="bg2"/>
                </a:solidFill>
                <a:latin typeface="Comic Sans MS" pitchFamily="66" charset="0"/>
              </a:rPr>
              <a:t> étage, 2</a:t>
            </a:r>
            <a:r>
              <a:rPr lang="fr-FR" sz="1600" baseline="30000" dirty="0" smtClean="0">
                <a:solidFill>
                  <a:schemeClr val="bg2"/>
                </a:solidFill>
                <a:latin typeface="Comic Sans MS" pitchFamily="66" charset="0"/>
              </a:rPr>
              <a:t>ème </a:t>
            </a:r>
            <a:r>
              <a:rPr lang="fr-FR" sz="1600" dirty="0" smtClean="0">
                <a:solidFill>
                  <a:schemeClr val="bg2"/>
                </a:solidFill>
                <a:latin typeface="Comic Sans MS" pitchFamily="66" charset="0"/>
              </a:rPr>
              <a:t>étage </a:t>
            </a:r>
            <a:r>
              <a:rPr lang="fr-FR" sz="1600" dirty="0" smtClean="0">
                <a:solidFill>
                  <a:schemeClr val="bg2"/>
                </a:solidFill>
                <a:latin typeface="Comic Sans MS" pitchFamily="66" charset="0"/>
              </a:rPr>
              <a:t>et </a:t>
            </a:r>
            <a:r>
              <a:rPr lang="fr-FR" sz="1600" dirty="0" smtClean="0">
                <a:solidFill>
                  <a:schemeClr val="bg2"/>
                </a:solidFill>
                <a:latin typeface="Comic Sans MS" pitchFamily="66" charset="0"/>
              </a:rPr>
              <a:t>3</a:t>
            </a:r>
            <a:r>
              <a:rPr lang="fr-FR" sz="1600" baseline="30000" dirty="0" smtClean="0">
                <a:solidFill>
                  <a:schemeClr val="bg2"/>
                </a:solidFill>
                <a:latin typeface="Comic Sans MS" pitchFamily="66" charset="0"/>
              </a:rPr>
              <a:t>ème</a:t>
            </a:r>
            <a:r>
              <a:rPr lang="fr-FR" sz="1600" dirty="0" smtClean="0">
                <a:solidFill>
                  <a:schemeClr val="bg2"/>
                </a:solidFill>
                <a:latin typeface="Comic Sans MS" pitchFamily="66" charset="0"/>
              </a:rPr>
              <a:t> </a:t>
            </a:r>
            <a:r>
              <a:rPr lang="fr-FR" sz="1600" dirty="0" smtClean="0">
                <a:solidFill>
                  <a:schemeClr val="bg2"/>
                </a:solidFill>
                <a:latin typeface="Comic Sans MS" pitchFamily="66" charset="0"/>
              </a:rPr>
              <a:t>étage).</a:t>
            </a:r>
            <a:endParaRPr lang="fr-FR" sz="1600" dirty="0" smtClean="0">
              <a:solidFill>
                <a:schemeClr val="bg2"/>
              </a:solidFill>
              <a:latin typeface="Comic Sans MS" pitchFamily="66" charset="0"/>
            </a:endParaRPr>
          </a:p>
          <a:p>
            <a:pPr algn="just">
              <a:buFont typeface="Arial" pitchFamily="34" charset="0"/>
              <a:buChar char="•"/>
            </a:pPr>
            <a:endParaRPr lang="fr-FR" dirty="0"/>
          </a:p>
        </p:txBody>
      </p:sp>
      <p:pic>
        <p:nvPicPr>
          <p:cNvPr id="7" name="Image 6" descr="led palier.bmp"/>
          <p:cNvPicPr/>
          <p:nvPr/>
        </p:nvPicPr>
        <p:blipFill>
          <a:blip r:embed="rId3"/>
          <a:stretch>
            <a:fillRect/>
          </a:stretch>
        </p:blipFill>
        <p:spPr>
          <a:xfrm>
            <a:off x="1000100" y="4643446"/>
            <a:ext cx="714375" cy="1095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ZoneTexte 7"/>
          <p:cNvSpPr txBox="1"/>
          <p:nvPr/>
        </p:nvSpPr>
        <p:spPr>
          <a:xfrm>
            <a:off x="3000364" y="4714884"/>
            <a:ext cx="5500726" cy="1200329"/>
          </a:xfrm>
          <a:prstGeom prst="rect">
            <a:avLst/>
          </a:prstGeom>
          <a:noFill/>
        </p:spPr>
        <p:txBody>
          <a:bodyPr wrap="square" rtlCol="0">
            <a:spAutoFit/>
          </a:bodyPr>
          <a:lstStyle/>
          <a:p>
            <a:pPr lvl="0" algn="just">
              <a:buFont typeface="Arial" pitchFamily="34" charset="0"/>
              <a:buChar char="•"/>
            </a:pPr>
            <a:r>
              <a:rPr lang="fr-FR" sz="1600" dirty="0" smtClean="0">
                <a:solidFill>
                  <a:srgbClr val="FF0000"/>
                </a:solidFill>
                <a:latin typeface="Comic Sans MS" pitchFamily="66" charset="0"/>
              </a:rPr>
              <a:t> </a:t>
            </a:r>
            <a:r>
              <a:rPr lang="fr-FR" sz="1600" u="sng" dirty="0" smtClean="0">
                <a:solidFill>
                  <a:srgbClr val="FF0000"/>
                </a:solidFill>
                <a:latin typeface="Comic Sans MS" pitchFamily="66" charset="0"/>
              </a:rPr>
              <a:t>Les boutons poussoirs</a:t>
            </a:r>
            <a:r>
              <a:rPr lang="fr-FR" sz="1600" dirty="0" smtClean="0">
                <a:solidFill>
                  <a:srgbClr val="FF0000"/>
                </a:solidFill>
                <a:latin typeface="Comic Sans MS" pitchFamily="66" charset="0"/>
              </a:rPr>
              <a:t> </a:t>
            </a:r>
            <a:r>
              <a:rPr lang="fr-FR" sz="1600" dirty="0" smtClean="0">
                <a:solidFill>
                  <a:srgbClr val="FF0000"/>
                </a:solidFill>
                <a:latin typeface="Comic Sans MS" pitchFamily="66" charset="0"/>
              </a:rPr>
              <a:t>: </a:t>
            </a:r>
            <a:r>
              <a:rPr lang="fr-FR" sz="1600" dirty="0" smtClean="0">
                <a:solidFill>
                  <a:schemeClr val="bg2"/>
                </a:solidFill>
                <a:latin typeface="Comic Sans MS" pitchFamily="66" charset="0"/>
              </a:rPr>
              <a:t>les boutons servent aux usagers pour appeler la cabine et demander l’étage souhaité.</a:t>
            </a:r>
            <a:endParaRPr lang="fr-FR" sz="1600" dirty="0" smtClean="0">
              <a:solidFill>
                <a:schemeClr val="bg2"/>
              </a:solidFill>
              <a:latin typeface="Comic Sans MS" pitchFamily="66" charset="0"/>
            </a:endParaRPr>
          </a:p>
          <a:p>
            <a:pPr algn="just"/>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 presetClass="entr" presetSubtype="32"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ox(ou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childTnLst>
                          </p:cTn>
                        </p:par>
                        <p:par>
                          <p:cTn id="31" fill="hold">
                            <p:stCondLst>
                              <p:cond delay="500"/>
                            </p:stCondLst>
                            <p:childTnLst>
                              <p:par>
                                <p:cTn id="32" presetID="4" presetClass="entr" presetSubtype="16"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ox(in)">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4" grpId="0"/>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00034" y="571480"/>
            <a:ext cx="5286412" cy="1077218"/>
          </a:xfrm>
          <a:prstGeom prst="rect">
            <a:avLst/>
          </a:prstGeom>
          <a:noFill/>
        </p:spPr>
        <p:txBody>
          <a:bodyPr wrap="square" rtlCol="0">
            <a:spAutoFit/>
          </a:bodyPr>
          <a:lstStyle/>
          <a:p>
            <a:pPr lvl="0">
              <a:buFont typeface="Arial" pitchFamily="34" charset="0"/>
              <a:buChar char="•"/>
            </a:pPr>
            <a:r>
              <a:rPr lang="fr-FR" sz="1600" dirty="0" smtClean="0">
                <a:solidFill>
                  <a:srgbClr val="FF0000"/>
                </a:solidFill>
                <a:latin typeface="Comic Sans MS" pitchFamily="66" charset="0"/>
              </a:rPr>
              <a:t> </a:t>
            </a:r>
            <a:r>
              <a:rPr lang="fr-FR" sz="1600" u="sng" dirty="0" smtClean="0">
                <a:solidFill>
                  <a:srgbClr val="FF0000"/>
                </a:solidFill>
                <a:latin typeface="Comic Sans MS" pitchFamily="66" charset="0"/>
              </a:rPr>
              <a:t>La carte </a:t>
            </a:r>
            <a:r>
              <a:rPr lang="fr-FR" sz="1600" u="sng" dirty="0" err="1" smtClean="0">
                <a:solidFill>
                  <a:srgbClr val="FF0000"/>
                </a:solidFill>
                <a:latin typeface="Comic Sans MS" pitchFamily="66" charset="0"/>
              </a:rPr>
              <a:t>atmel</a:t>
            </a:r>
            <a:r>
              <a:rPr lang="fr-FR" sz="1600" dirty="0" smtClean="0">
                <a:solidFill>
                  <a:srgbClr val="FF0000"/>
                </a:solidFill>
                <a:latin typeface="Comic Sans MS" pitchFamily="66" charset="0"/>
              </a:rPr>
              <a:t> </a:t>
            </a:r>
            <a:r>
              <a:rPr lang="fr-FR" sz="1600" dirty="0" smtClean="0">
                <a:solidFill>
                  <a:srgbClr val="FF0000"/>
                </a:solidFill>
                <a:latin typeface="Comic Sans MS" pitchFamily="66" charset="0"/>
              </a:rPr>
              <a:t>: </a:t>
            </a:r>
            <a:r>
              <a:rPr lang="fr-FR" sz="1600" dirty="0" smtClean="0">
                <a:solidFill>
                  <a:schemeClr val="bg2"/>
                </a:solidFill>
                <a:latin typeface="Comic Sans MS" pitchFamily="66" charset="0"/>
              </a:rPr>
              <a:t>cette carte est le support du microcontrôleur, elle exécute le programme intégré dans l’AT90S8535. Elle est accompagnée d’une carte avec le pont en H.</a:t>
            </a:r>
          </a:p>
        </p:txBody>
      </p:sp>
      <p:pic>
        <p:nvPicPr>
          <p:cNvPr id="3" name="Image 2" descr="IMG_3123.JPG"/>
          <p:cNvPicPr/>
          <p:nvPr/>
        </p:nvPicPr>
        <p:blipFill>
          <a:blip r:embed="rId2" cstate="print"/>
          <a:stretch>
            <a:fillRect/>
          </a:stretch>
        </p:blipFill>
        <p:spPr>
          <a:xfrm rot="10800000" flipV="1">
            <a:off x="6345221" y="214290"/>
            <a:ext cx="2190453" cy="164284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4" name="ZoneTexte 3"/>
          <p:cNvSpPr txBox="1"/>
          <p:nvPr/>
        </p:nvSpPr>
        <p:spPr>
          <a:xfrm>
            <a:off x="2928926" y="5072074"/>
            <a:ext cx="5857916" cy="1323439"/>
          </a:xfrm>
          <a:prstGeom prst="rect">
            <a:avLst/>
          </a:prstGeom>
          <a:noFill/>
        </p:spPr>
        <p:txBody>
          <a:bodyPr wrap="square" rtlCol="0">
            <a:spAutoFit/>
          </a:bodyPr>
          <a:lstStyle/>
          <a:p>
            <a:pPr lvl="0">
              <a:buFont typeface="Arial" pitchFamily="34" charset="0"/>
              <a:buChar char="•"/>
            </a:pPr>
            <a:r>
              <a:rPr lang="fr-FR" sz="1600" dirty="0" smtClean="0">
                <a:solidFill>
                  <a:srgbClr val="FF0000"/>
                </a:solidFill>
                <a:latin typeface="Comic Sans MS" pitchFamily="66" charset="0"/>
              </a:rPr>
              <a:t> </a:t>
            </a:r>
            <a:r>
              <a:rPr lang="fr-FR" sz="1600" u="sng" dirty="0" smtClean="0">
                <a:solidFill>
                  <a:srgbClr val="FF0000"/>
                </a:solidFill>
                <a:latin typeface="Comic Sans MS" pitchFamily="66" charset="0"/>
              </a:rPr>
              <a:t>L’alimentation</a:t>
            </a:r>
            <a:r>
              <a:rPr lang="fr-FR" sz="1600" dirty="0" smtClean="0">
                <a:solidFill>
                  <a:srgbClr val="FF0000"/>
                </a:solidFill>
                <a:latin typeface="Comic Sans MS" pitchFamily="66" charset="0"/>
              </a:rPr>
              <a:t> </a:t>
            </a:r>
            <a:r>
              <a:rPr lang="fr-FR" sz="1600" dirty="0" smtClean="0">
                <a:solidFill>
                  <a:schemeClr val="bg2"/>
                </a:solidFill>
                <a:latin typeface="Comic Sans MS" pitchFamily="66" charset="0"/>
              </a:rPr>
              <a:t>: il s’agit d’une alimentation d’ordinateur qui nous permet d’obtenir les deux tensions nécessaires pour la maquette : le 5 volts (pour les entrées et les sorties) et le 12 volts (pour le moteur, la carte et le voyant de défaut).</a:t>
            </a:r>
          </a:p>
          <a:p>
            <a:endParaRPr lang="fr-FR" sz="1600" dirty="0">
              <a:solidFill>
                <a:schemeClr val="bg2">
                  <a:lumMod val="65000"/>
                  <a:lumOff val="35000"/>
                </a:schemeClr>
              </a:solidFill>
              <a:latin typeface="Comic Sans MS" pitchFamily="66" charset="0"/>
            </a:endParaRPr>
          </a:p>
        </p:txBody>
      </p:sp>
      <p:pic>
        <p:nvPicPr>
          <p:cNvPr id="5" name="Image 4" descr="IMG_1 (16).jpg"/>
          <p:cNvPicPr>
            <a:picLocks noChangeAspect="1"/>
          </p:cNvPicPr>
          <p:nvPr/>
        </p:nvPicPr>
        <p:blipFill>
          <a:blip r:embed="rId3" cstate="print"/>
          <a:stretch>
            <a:fillRect/>
          </a:stretch>
        </p:blipFill>
        <p:spPr>
          <a:xfrm>
            <a:off x="214282" y="4786322"/>
            <a:ext cx="2357422" cy="176806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ZoneTexte 5"/>
          <p:cNvSpPr txBox="1"/>
          <p:nvPr/>
        </p:nvSpPr>
        <p:spPr>
          <a:xfrm>
            <a:off x="2285984" y="2428868"/>
            <a:ext cx="4143404" cy="1938992"/>
          </a:xfrm>
          <a:prstGeom prst="rect">
            <a:avLst/>
          </a:prstGeom>
          <a:noFill/>
        </p:spPr>
        <p:txBody>
          <a:bodyPr wrap="square" rtlCol="0">
            <a:spAutoFit/>
          </a:bodyPr>
          <a:lstStyle/>
          <a:p>
            <a:pPr lvl="0">
              <a:buFont typeface="Arial" pitchFamily="34" charset="0"/>
              <a:buChar char="•"/>
            </a:pPr>
            <a:r>
              <a:rPr lang="fr-FR" sz="1600" dirty="0" smtClean="0">
                <a:solidFill>
                  <a:srgbClr val="FF0000"/>
                </a:solidFill>
                <a:latin typeface="Comic Sans MS" pitchFamily="66" charset="0"/>
              </a:rPr>
              <a:t> </a:t>
            </a:r>
            <a:r>
              <a:rPr lang="fr-FR" sz="1600" u="sng" dirty="0" smtClean="0">
                <a:solidFill>
                  <a:srgbClr val="FF0000"/>
                </a:solidFill>
                <a:latin typeface="Comic Sans MS" pitchFamily="66" charset="0"/>
              </a:rPr>
              <a:t>La carte du pont en H</a:t>
            </a:r>
            <a:r>
              <a:rPr lang="fr-FR" sz="1600" dirty="0" smtClean="0">
                <a:solidFill>
                  <a:srgbClr val="FF0000"/>
                </a:solidFill>
                <a:latin typeface="Comic Sans MS" pitchFamily="66" charset="0"/>
              </a:rPr>
              <a:t> </a:t>
            </a:r>
            <a:r>
              <a:rPr lang="fr-FR" sz="1600" dirty="0" smtClean="0">
                <a:solidFill>
                  <a:srgbClr val="FF0000"/>
                </a:solidFill>
                <a:latin typeface="Comic Sans MS" pitchFamily="66" charset="0"/>
              </a:rPr>
              <a:t>: </a:t>
            </a:r>
            <a:r>
              <a:rPr lang="fr-FR" sz="1600" dirty="0" smtClean="0">
                <a:solidFill>
                  <a:schemeClr val="bg2"/>
                </a:solidFill>
                <a:latin typeface="Comic Sans MS" pitchFamily="66" charset="0"/>
              </a:rPr>
              <a:t>cette carte permet l’inversion du sens de rotation du moteur grâce à 2 relais. Elle possède également les anti-rebonds des boutons et les résistances pour les </a:t>
            </a:r>
            <a:r>
              <a:rPr lang="fr-FR" sz="1600" dirty="0" err="1" smtClean="0">
                <a:solidFill>
                  <a:schemeClr val="bg2"/>
                </a:solidFill>
                <a:latin typeface="Comic Sans MS" pitchFamily="66" charset="0"/>
              </a:rPr>
              <a:t>leds</a:t>
            </a:r>
            <a:r>
              <a:rPr lang="fr-FR" sz="1600" dirty="0" smtClean="0">
                <a:solidFill>
                  <a:schemeClr val="bg2"/>
                </a:solidFill>
                <a:latin typeface="Comic Sans MS" pitchFamily="66" charset="0"/>
              </a:rPr>
              <a:t> </a:t>
            </a:r>
            <a:r>
              <a:rPr lang="fr-FR" sz="1600" dirty="0" smtClean="0">
                <a:solidFill>
                  <a:schemeClr val="bg2"/>
                </a:solidFill>
                <a:latin typeface="Comic Sans MS" pitchFamily="66" charset="0"/>
              </a:rPr>
              <a:t>et le relais pour le voyant de défaut.</a:t>
            </a:r>
            <a:endParaRPr lang="fr-FR" sz="1600" dirty="0" smtClean="0">
              <a:solidFill>
                <a:schemeClr val="bg2"/>
              </a:solidFill>
              <a:latin typeface="Comic Sans MS" pitchFamily="66" charset="0"/>
            </a:endParaRPr>
          </a:p>
          <a:p>
            <a:endParaRPr lang="fr-FR" dirty="0"/>
          </a:p>
        </p:txBody>
      </p:sp>
      <p:pic>
        <p:nvPicPr>
          <p:cNvPr id="7" name="Image 6" descr="IMG_3232.JPG"/>
          <p:cNvPicPr>
            <a:picLocks noChangeAspect="1"/>
          </p:cNvPicPr>
          <p:nvPr/>
        </p:nvPicPr>
        <p:blipFill>
          <a:blip r:embed="rId4" cstate="print"/>
          <a:stretch>
            <a:fillRect/>
          </a:stretch>
        </p:blipFill>
        <p:spPr>
          <a:xfrm>
            <a:off x="214282" y="2500306"/>
            <a:ext cx="2000232" cy="15001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Image 7" descr="pont en H.bmp"/>
          <p:cNvPicPr>
            <a:picLocks noChangeAspect="1"/>
          </p:cNvPicPr>
          <p:nvPr/>
        </p:nvPicPr>
        <p:blipFill>
          <a:blip r:embed="rId5" cstate="print"/>
          <a:stretch>
            <a:fillRect/>
          </a:stretch>
        </p:blipFill>
        <p:spPr>
          <a:xfrm>
            <a:off x="6429388" y="2500306"/>
            <a:ext cx="2384531" cy="1371598"/>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ou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4" presetClass="entr" presetSubtype="3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out)">
                                      <p:cBhvr>
                                        <p:cTn id="22" dur="500"/>
                                        <p:tgtEl>
                                          <p:spTgt spid="8"/>
                                        </p:tgtEl>
                                      </p:cBhvr>
                                    </p:animEffect>
                                  </p:childTnLst>
                                </p:cTn>
                              </p:par>
                            </p:childTnLst>
                          </p:cTn>
                        </p:par>
                        <p:par>
                          <p:cTn id="23" fill="hold">
                            <p:stCondLst>
                              <p:cond delay="1000"/>
                            </p:stCondLst>
                            <p:childTnLst>
                              <p:par>
                                <p:cTn id="24" presetID="4"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ox(in)">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1+#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4" presetClass="entr" presetSubtype="32"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ox(out)">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428604"/>
            <a:ext cx="3523722" cy="707886"/>
          </a:xfrm>
          <a:prstGeom prst="rect">
            <a:avLst/>
          </a:prstGeom>
        </p:spPr>
        <p:txBody>
          <a:bodyPr wrap="none">
            <a:spAutoFit/>
          </a:bodyPr>
          <a:lstStyle/>
          <a:p>
            <a:pPr eaLnBrk="1" hangingPunct="1">
              <a:buFont typeface="Arial" pitchFamily="34" charset="0"/>
              <a:buChar char="•"/>
              <a:defRPr/>
            </a:pPr>
            <a:r>
              <a:rPr lang="fr-FR" sz="4000" b="1" dirty="0" smtClean="0">
                <a:solidFill>
                  <a:schemeClr val="bg2">
                    <a:lumMod val="75000"/>
                    <a:lumOff val="25000"/>
                  </a:schemeClr>
                </a:solidFill>
                <a:latin typeface="Chiller" pitchFamily="82" charset="0"/>
              </a:rPr>
              <a:t> </a:t>
            </a:r>
            <a:r>
              <a:rPr lang="fr-FR" sz="4000" b="1" u="sng" dirty="0" smtClean="0">
                <a:solidFill>
                  <a:schemeClr val="bg2">
                    <a:lumMod val="75000"/>
                    <a:lumOff val="25000"/>
                  </a:schemeClr>
                </a:solidFill>
                <a:latin typeface="Chiller" pitchFamily="82" charset="0"/>
              </a:rPr>
              <a:t>La partie logicielle </a:t>
            </a:r>
            <a:r>
              <a:rPr lang="fr-FR" b="1" u="sng" dirty="0" smtClean="0">
                <a:solidFill>
                  <a:schemeClr val="bg2">
                    <a:lumMod val="75000"/>
                    <a:lumOff val="25000"/>
                  </a:schemeClr>
                </a:solidFill>
                <a:latin typeface="Chiller" pitchFamily="82" charset="0"/>
              </a:rPr>
              <a:t>:</a:t>
            </a:r>
          </a:p>
        </p:txBody>
      </p:sp>
      <p:sp>
        <p:nvSpPr>
          <p:cNvPr id="3" name="ZoneTexte 2"/>
          <p:cNvSpPr txBox="1"/>
          <p:nvPr/>
        </p:nvSpPr>
        <p:spPr>
          <a:xfrm>
            <a:off x="642910" y="2643182"/>
            <a:ext cx="4929222" cy="2554545"/>
          </a:xfrm>
          <a:prstGeom prst="rect">
            <a:avLst/>
          </a:prstGeom>
          <a:noFill/>
        </p:spPr>
        <p:txBody>
          <a:bodyPr wrap="square" rtlCol="0">
            <a:spAutoFit/>
          </a:bodyPr>
          <a:lstStyle/>
          <a:p>
            <a:pPr algn="just"/>
            <a:r>
              <a:rPr lang="fr-FR" sz="1600" dirty="0" smtClean="0">
                <a:solidFill>
                  <a:schemeClr val="bg2">
                    <a:lumMod val="65000"/>
                    <a:lumOff val="35000"/>
                  </a:schemeClr>
                </a:solidFill>
                <a:latin typeface="Comic Sans MS" pitchFamily="66" charset="0"/>
              </a:rPr>
              <a:t>	</a:t>
            </a:r>
            <a:r>
              <a:rPr lang="fr-FR" sz="1600" dirty="0" smtClean="0">
                <a:solidFill>
                  <a:schemeClr val="bg2"/>
                </a:solidFill>
                <a:latin typeface="Comic Sans MS" pitchFamily="66" charset="0"/>
              </a:rPr>
              <a:t>Cette dernière partie n’est autre que le programme que nous avons créé et qui a été compilé et envoyé dans le microcontrôleur grâce à un PC. Ce programme a été créé grâce à un logiciel nommé Multi-</a:t>
            </a:r>
            <a:r>
              <a:rPr lang="fr-FR" sz="1600" dirty="0" err="1" smtClean="0">
                <a:solidFill>
                  <a:schemeClr val="bg2"/>
                </a:solidFill>
                <a:latin typeface="Comic Sans MS" pitchFamily="66" charset="0"/>
              </a:rPr>
              <a:t>Prog</a:t>
            </a:r>
            <a:r>
              <a:rPr lang="fr-FR" sz="1600" dirty="0" smtClean="0">
                <a:solidFill>
                  <a:schemeClr val="bg2"/>
                </a:solidFill>
                <a:latin typeface="Comic Sans MS" pitchFamily="66" charset="0"/>
              </a:rPr>
              <a:t> qui nous à permis de pouvoir programmer en C par l’intermédiaire d’un </a:t>
            </a:r>
            <a:r>
              <a:rPr lang="fr-FR" sz="1600" dirty="0" err="1" smtClean="0">
                <a:solidFill>
                  <a:schemeClr val="bg2"/>
                </a:solidFill>
                <a:latin typeface="Comic Sans MS" pitchFamily="66" charset="0"/>
              </a:rPr>
              <a:t>algorigramme</a:t>
            </a:r>
            <a:r>
              <a:rPr lang="fr-FR" sz="1600" dirty="0" smtClean="0">
                <a:solidFill>
                  <a:schemeClr val="bg2"/>
                </a:solidFill>
                <a:latin typeface="Comic Sans MS" pitchFamily="66" charset="0"/>
              </a:rPr>
              <a:t>. Une fois compilé, ce programme est ensuite envoyé via un câble au microcontrôleur et permettra ainsi la commande de la maquette.</a:t>
            </a:r>
          </a:p>
          <a:p>
            <a:endParaRPr lang="fr-FR" sz="1600" dirty="0">
              <a:solidFill>
                <a:schemeClr val="bg2"/>
              </a:solidFill>
              <a:latin typeface="Comic Sans MS" pitchFamily="66" charset="0"/>
            </a:endParaRPr>
          </a:p>
        </p:txBody>
      </p:sp>
      <p:pic>
        <p:nvPicPr>
          <p:cNvPr id="5" name="Image 4" descr="Programme.bmp"/>
          <p:cNvPicPr>
            <a:picLocks noChangeAspect="1"/>
          </p:cNvPicPr>
          <p:nvPr/>
        </p:nvPicPr>
        <p:blipFill>
          <a:blip r:embed="rId2" cstate="print"/>
          <a:stretch>
            <a:fillRect/>
          </a:stretch>
        </p:blipFill>
        <p:spPr>
          <a:xfrm>
            <a:off x="7000892" y="142876"/>
            <a:ext cx="1974223" cy="6572272"/>
          </a:xfrm>
          <a:prstGeom prst="rect">
            <a:avLst/>
          </a:prstGeom>
        </p:spPr>
      </p:pic>
      <p:sp>
        <p:nvSpPr>
          <p:cNvPr id="6" name="ZoneTexte 5"/>
          <p:cNvSpPr txBox="1"/>
          <p:nvPr/>
        </p:nvSpPr>
        <p:spPr>
          <a:xfrm>
            <a:off x="4714876" y="500043"/>
            <a:ext cx="1571636" cy="43088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sz="1100" dirty="0" smtClean="0">
                <a:latin typeface="Kristen ITC" pitchFamily="66" charset="0"/>
              </a:rPr>
              <a:t>Phase d’initialisation</a:t>
            </a:r>
            <a:endParaRPr lang="fr-FR" sz="1100" dirty="0">
              <a:latin typeface="Kristen ITC" pitchFamily="66" charset="0"/>
            </a:endParaRPr>
          </a:p>
        </p:txBody>
      </p:sp>
      <p:cxnSp>
        <p:nvCxnSpPr>
          <p:cNvPr id="8" name="Connecteur droit avec flèche 7"/>
          <p:cNvCxnSpPr/>
          <p:nvPr/>
        </p:nvCxnSpPr>
        <p:spPr>
          <a:xfrm flipV="1">
            <a:off x="5643570" y="1071546"/>
            <a:ext cx="1285884" cy="1428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4714876" y="1500174"/>
            <a:ext cx="1571636" cy="43088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sz="1100" dirty="0" smtClean="0">
                <a:latin typeface="Kristen ITC" pitchFamily="66" charset="0"/>
              </a:rPr>
              <a:t>Programme principal</a:t>
            </a:r>
            <a:endParaRPr lang="fr-FR" sz="1100" dirty="0">
              <a:latin typeface="Kristen ITC" pitchFamily="66" charset="0"/>
            </a:endParaRPr>
          </a:p>
        </p:txBody>
      </p:sp>
      <p:cxnSp>
        <p:nvCxnSpPr>
          <p:cNvPr id="12" name="Connecteur droit avec flèche 11"/>
          <p:cNvCxnSpPr>
            <a:stCxn id="10" idx="2"/>
          </p:cNvCxnSpPr>
          <p:nvPr/>
        </p:nvCxnSpPr>
        <p:spPr>
          <a:xfrm rot="16200000" flipH="1">
            <a:off x="5430386" y="2001369"/>
            <a:ext cx="1855129" cy="17145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WordArt 9">
            <a:hlinkClick r:id="rId3" action="ppaction://hlinksldjump"/>
          </p:cNvPr>
          <p:cNvSpPr>
            <a:spLocks noChangeArrowheads="1" noChangeShapeType="1" noTextEdit="1"/>
          </p:cNvSpPr>
          <p:nvPr/>
        </p:nvSpPr>
        <p:spPr bwMode="auto">
          <a:xfrm>
            <a:off x="214282" y="6500834"/>
            <a:ext cx="762000" cy="228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fr-FR" sz="800" kern="10" dirty="0">
                <a:ln w="9525">
                  <a:round/>
                  <a:headEnd/>
                  <a:tailEnd/>
                </a:ln>
                <a:gradFill rotWithShape="1">
                  <a:gsLst>
                    <a:gs pos="0">
                      <a:schemeClr val="accent1"/>
                    </a:gs>
                    <a:gs pos="100000">
                      <a:schemeClr val="tx2"/>
                    </a:gs>
                  </a:gsLst>
                  <a:lin ang="18900000" scaled="1"/>
                </a:gradFill>
                <a:latin typeface="Comic Sans MS"/>
              </a:rPr>
              <a:t>Retour</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4" presetClass="entr" presetSubtype="3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ou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772400" cy="747698"/>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4) Les modifications :</a:t>
            </a:r>
          </a:p>
        </p:txBody>
      </p:sp>
      <p:sp>
        <p:nvSpPr>
          <p:cNvPr id="5" name="Espace réservé du contenu 4"/>
          <p:cNvSpPr>
            <a:spLocks noGrp="1"/>
          </p:cNvSpPr>
          <p:nvPr>
            <p:ph idx="1"/>
          </p:nvPr>
        </p:nvSpPr>
        <p:spPr>
          <a:xfrm>
            <a:off x="685800" y="1981200"/>
            <a:ext cx="7886728" cy="4091006"/>
          </a:xfrm>
        </p:spPr>
        <p:txBody>
          <a:bodyPr/>
          <a:lstStyle/>
          <a:p>
            <a:pPr eaLnBrk="1" hangingPunct="1">
              <a:defRPr/>
            </a:pPr>
            <a:r>
              <a:rPr lang="fr-FR" sz="4000" b="1" dirty="0" smtClean="0">
                <a:ln w="1905"/>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2700000" scaled="1"/>
                  <a:tileRect/>
                </a:gradFill>
                <a:effectLst>
                  <a:innerShdw blurRad="69850" dist="43180" dir="5400000">
                    <a:srgbClr val="000000">
                      <a:alpha val="65000"/>
                    </a:srgbClr>
                  </a:innerShdw>
                </a:effectLst>
                <a:latin typeface="Chiller" pitchFamily="82" charset="0"/>
              </a:rPr>
              <a:t>Mécaniques :</a:t>
            </a:r>
            <a:endParaRPr lang="fr-FR" sz="4000" b="1" dirty="0" smtClean="0">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2700000" scaled="1"/>
                <a:tileRect/>
              </a:gradFill>
              <a:latin typeface="Chiller" pitchFamily="82" charset="0"/>
            </a:endParaRPr>
          </a:p>
          <a:p>
            <a:pPr eaLnBrk="1" hangingPunct="1">
              <a:buNone/>
              <a:defRPr/>
            </a:pPr>
            <a:r>
              <a:rPr lang="fr-FR" sz="4000" b="1" dirty="0" smtClean="0">
                <a:solidFill>
                  <a:schemeClr val="bg2">
                    <a:lumMod val="75000"/>
                    <a:lumOff val="25000"/>
                  </a:schemeClr>
                </a:solidFill>
                <a:latin typeface="Chiller" pitchFamily="82" charset="0"/>
              </a:rPr>
              <a:t>	- Les électro-aimants</a:t>
            </a:r>
          </a:p>
          <a:p>
            <a:pPr eaLnBrk="1" hangingPunct="1">
              <a:buNone/>
              <a:defRPr/>
            </a:pPr>
            <a:r>
              <a:rPr lang="fr-FR" sz="4000" b="1" dirty="0" smtClean="0">
                <a:solidFill>
                  <a:schemeClr val="bg2">
                    <a:lumMod val="75000"/>
                    <a:lumOff val="25000"/>
                  </a:schemeClr>
                </a:solidFill>
                <a:latin typeface="Chiller" pitchFamily="82" charset="0"/>
              </a:rPr>
              <a:t>	- Système de guidage de la cabine</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Les électro-aimants</a:t>
            </a:r>
          </a:p>
        </p:txBody>
      </p:sp>
      <p:sp>
        <p:nvSpPr>
          <p:cNvPr id="7171" name="Rectangle 3"/>
          <p:cNvSpPr>
            <a:spLocks noGrp="1" noChangeArrowheads="1"/>
          </p:cNvSpPr>
          <p:nvPr>
            <p:ph type="body" sz="half" idx="2"/>
          </p:nvPr>
        </p:nvSpPr>
        <p:spPr>
          <a:xfrm>
            <a:off x="4071934" y="1785926"/>
            <a:ext cx="5072066" cy="4800600"/>
          </a:xfrm>
        </p:spPr>
        <p:txBody>
          <a:bodyPr/>
          <a:lstStyle/>
          <a:p>
            <a:pPr algn="ctr" eaLnBrk="1" hangingPunct="1">
              <a:spcBef>
                <a:spcPct val="50000"/>
              </a:spcBef>
              <a:buFontTx/>
              <a:buNone/>
              <a:defRPr/>
            </a:pPr>
            <a:r>
              <a:rPr lang="fr-FR" sz="1600" dirty="0" smtClean="0">
                <a:solidFill>
                  <a:schemeClr val="bg2"/>
                </a:solidFill>
                <a:latin typeface="Comic Sans MS" pitchFamily="66" charset="0"/>
              </a:rPr>
              <a:t>Il a fallut effectuer un choix parmi les nombreux modèles existants. Nos électro-aimants devaient être :</a:t>
            </a:r>
          </a:p>
          <a:p>
            <a:pPr algn="ctr" eaLnBrk="1" hangingPunct="1">
              <a:spcBef>
                <a:spcPct val="50000"/>
              </a:spcBef>
              <a:buFontTx/>
              <a:buNone/>
              <a:defRPr/>
            </a:pPr>
            <a:endParaRPr lang="fr-FR" sz="1600" dirty="0" smtClean="0">
              <a:solidFill>
                <a:schemeClr val="bg2"/>
              </a:solidFill>
              <a:latin typeface="Comic Sans MS" pitchFamily="66" charset="0"/>
            </a:endParaRPr>
          </a:p>
          <a:p>
            <a:pPr eaLnBrk="1" hangingPunct="1">
              <a:spcBef>
                <a:spcPct val="50000"/>
              </a:spcBef>
              <a:buFont typeface="Wingdings" pitchFamily="2" charset="2"/>
              <a:buChar char="Ø"/>
              <a:defRPr/>
            </a:pPr>
            <a:r>
              <a:rPr lang="fr-FR" sz="1600" dirty="0" smtClean="0">
                <a:solidFill>
                  <a:schemeClr val="bg2"/>
                </a:solidFill>
                <a:latin typeface="Comic Sans MS" pitchFamily="66" charset="0"/>
              </a:rPr>
              <a:t>de type ‘‘tirants’’</a:t>
            </a:r>
          </a:p>
          <a:p>
            <a:pPr algn="just" eaLnBrk="1" hangingPunct="1">
              <a:spcBef>
                <a:spcPct val="50000"/>
              </a:spcBef>
              <a:buFont typeface="Wingdings" pitchFamily="2" charset="2"/>
              <a:buChar char="Ø"/>
              <a:defRPr/>
            </a:pPr>
            <a:r>
              <a:rPr lang="fr-FR" sz="1600" dirty="0" smtClean="0">
                <a:solidFill>
                  <a:schemeClr val="bg2"/>
                </a:solidFill>
                <a:latin typeface="Comic Sans MS" pitchFamily="66" charset="0"/>
              </a:rPr>
              <a:t>disposer d’une tige dépassant de chaque côté de la bobine pour, d’un côté bloquer la porte et de l’autre permettre la vérification du verrouillage par le capteur</a:t>
            </a:r>
          </a:p>
          <a:p>
            <a:pPr eaLnBrk="1" hangingPunct="1">
              <a:spcBef>
                <a:spcPct val="50000"/>
              </a:spcBef>
              <a:buFont typeface="Wingdings" pitchFamily="2" charset="2"/>
              <a:buChar char="Ø"/>
              <a:defRPr/>
            </a:pPr>
            <a:r>
              <a:rPr lang="fr-FR" sz="1600" dirty="0" smtClean="0">
                <a:solidFill>
                  <a:schemeClr val="bg2"/>
                </a:solidFill>
                <a:latin typeface="Comic Sans MS" pitchFamily="66" charset="0"/>
              </a:rPr>
              <a:t>d’une course de 9 mm environ</a:t>
            </a:r>
          </a:p>
          <a:p>
            <a:pPr eaLnBrk="1" hangingPunct="1">
              <a:spcBef>
                <a:spcPct val="50000"/>
              </a:spcBef>
              <a:buFont typeface="Wingdings" pitchFamily="2" charset="2"/>
              <a:buChar char="Ø"/>
              <a:defRPr/>
            </a:pPr>
            <a:r>
              <a:rPr lang="fr-FR" sz="1600" dirty="0" smtClean="0">
                <a:solidFill>
                  <a:schemeClr val="bg2"/>
                </a:solidFill>
                <a:latin typeface="Comic Sans MS" pitchFamily="66" charset="0"/>
              </a:rPr>
              <a:t>le tout pour un encombrement minimum.</a:t>
            </a: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Après il a fallu les installer dans la gaine de l’ascenseur ce qui entraîna quelques modifications de l’existant.</a:t>
            </a:r>
          </a:p>
        </p:txBody>
      </p:sp>
      <p:pic>
        <p:nvPicPr>
          <p:cNvPr id="5" name="Image 4" descr="electro-aimants.gif"/>
          <p:cNvPicPr>
            <a:picLocks noChangeAspect="1"/>
          </p:cNvPicPr>
          <p:nvPr/>
        </p:nvPicPr>
        <p:blipFill>
          <a:blip r:embed="rId2"/>
          <a:stretch>
            <a:fillRect/>
          </a:stretch>
        </p:blipFill>
        <p:spPr>
          <a:xfrm>
            <a:off x="285720" y="2714620"/>
            <a:ext cx="3601916" cy="28575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171">
                                            <p:txEl>
                                              <p:pRg st="5" end="5"/>
                                            </p:txEl>
                                          </p:spTgt>
                                        </p:tgtEl>
                                        <p:attrNameLst>
                                          <p:attrName>style.visibility</p:attrName>
                                        </p:attrNameLst>
                                      </p:cBhvr>
                                      <p:to>
                                        <p:strVal val="visible"/>
                                      </p:to>
                                    </p:set>
                                    <p:anim calcmode="lin" valueType="num">
                                      <p:cBhvr additive="base">
                                        <p:cTn id="31"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171">
                                            <p:txEl>
                                              <p:pRg st="7" end="7"/>
                                            </p:txEl>
                                          </p:spTgt>
                                        </p:tgtEl>
                                        <p:attrNameLst>
                                          <p:attrName>style.visibility</p:attrName>
                                        </p:attrNameLst>
                                      </p:cBhvr>
                                      <p:to>
                                        <p:strVal val="visible"/>
                                      </p:to>
                                    </p:set>
                                    <p:anim calcmode="lin" valueType="num">
                                      <p:cBhvr additive="base">
                                        <p:cTn id="37"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7171">
                                            <p:txEl>
                                              <p:pRg st="7" end="7"/>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000"/>
                            </p:stCondLst>
                            <p:childTnLst>
                              <p:par>
                                <p:cTn id="40" presetID="4" presetClass="entr" presetSubtype="16"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box(in)">
                                      <p:cBhvr>
                                        <p:cTn id="4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142844" y="1214422"/>
            <a:ext cx="4000528" cy="3785652"/>
          </a:xfrm>
          <a:prstGeom prst="rect">
            <a:avLst/>
          </a:prstGeom>
          <a:noFill/>
        </p:spPr>
        <p:txBody>
          <a:bodyPr wrap="square">
            <a:spAutoFit/>
          </a:bodyPr>
          <a:lstStyle/>
          <a:p>
            <a:pPr algn="ctr">
              <a:defRPr/>
            </a:pPr>
            <a:r>
              <a:rPr lang="fr-FR" sz="1600" dirty="0">
                <a:solidFill>
                  <a:schemeClr val="bg2"/>
                </a:solidFill>
                <a:latin typeface="Comic Sans MS" pitchFamily="66" charset="0"/>
              </a:rPr>
              <a:t>Ajout d’électro-aimants pour permettre de maintenir la porte verrouillée PHYSIQUEMENT afin d’empêcher toute ouverture pendant le déplacement de la cabine ou </a:t>
            </a:r>
            <a:r>
              <a:rPr lang="fr-FR" sz="1600" dirty="0" smtClean="0">
                <a:solidFill>
                  <a:schemeClr val="bg2"/>
                </a:solidFill>
                <a:latin typeface="Comic Sans MS" pitchFamily="66" charset="0"/>
              </a:rPr>
              <a:t>quand </a:t>
            </a:r>
            <a:r>
              <a:rPr lang="fr-FR" sz="1600" dirty="0">
                <a:solidFill>
                  <a:schemeClr val="bg2"/>
                </a:solidFill>
                <a:latin typeface="Comic Sans MS" pitchFamily="66" charset="0"/>
              </a:rPr>
              <a:t>la cabine n’est pas à l’étage.</a:t>
            </a:r>
          </a:p>
          <a:p>
            <a:pPr algn="ctr">
              <a:defRPr/>
            </a:pPr>
            <a:endParaRPr lang="fr-FR" sz="1600" dirty="0">
              <a:solidFill>
                <a:schemeClr val="bg2"/>
              </a:solidFill>
              <a:latin typeface="Comic Sans MS" pitchFamily="66" charset="0"/>
            </a:endParaRPr>
          </a:p>
          <a:p>
            <a:pPr algn="ctr">
              <a:defRPr/>
            </a:pPr>
            <a:r>
              <a:rPr lang="fr-FR" sz="1600" dirty="0" smtClean="0">
                <a:solidFill>
                  <a:schemeClr val="bg2"/>
                </a:solidFill>
                <a:latin typeface="Comic Sans MS" pitchFamily="66" charset="0"/>
              </a:rPr>
              <a:t>Lorsque les électro-aimants sont commandés, </a:t>
            </a:r>
            <a:r>
              <a:rPr lang="fr-FR" sz="1600" dirty="0">
                <a:solidFill>
                  <a:schemeClr val="bg2"/>
                </a:solidFill>
                <a:latin typeface="Comic Sans MS" pitchFamily="66" charset="0"/>
              </a:rPr>
              <a:t>les tiges rentrent et libèrent ainsi </a:t>
            </a:r>
            <a:r>
              <a:rPr lang="fr-FR" sz="1600" dirty="0" smtClean="0">
                <a:solidFill>
                  <a:schemeClr val="bg2"/>
                </a:solidFill>
                <a:latin typeface="Comic Sans MS" pitchFamily="66" charset="0"/>
              </a:rPr>
              <a:t>les portes </a:t>
            </a:r>
            <a:r>
              <a:rPr lang="fr-FR" sz="1600" dirty="0">
                <a:solidFill>
                  <a:schemeClr val="bg2"/>
                </a:solidFill>
                <a:latin typeface="Comic Sans MS" pitchFamily="66" charset="0"/>
              </a:rPr>
              <a:t>pour permettre </a:t>
            </a:r>
            <a:r>
              <a:rPr lang="fr-FR" sz="1600" dirty="0" smtClean="0">
                <a:solidFill>
                  <a:schemeClr val="bg2"/>
                </a:solidFill>
                <a:latin typeface="Comic Sans MS" pitchFamily="66" charset="0"/>
              </a:rPr>
              <a:t>leurs manœuvre.</a:t>
            </a:r>
          </a:p>
          <a:p>
            <a:pPr algn="ctr">
              <a:defRPr/>
            </a:pPr>
            <a:endParaRPr lang="fr-FR" sz="1600" dirty="0">
              <a:solidFill>
                <a:schemeClr val="bg2"/>
              </a:solidFill>
              <a:latin typeface="Comic Sans MS" pitchFamily="66" charset="0"/>
            </a:endParaRPr>
          </a:p>
          <a:p>
            <a:pPr algn="ctr">
              <a:defRPr/>
            </a:pPr>
            <a:r>
              <a:rPr lang="fr-FR" sz="1600" dirty="0" smtClean="0">
                <a:solidFill>
                  <a:schemeClr val="bg2"/>
                </a:solidFill>
                <a:latin typeface="Comic Sans MS" pitchFamily="66" charset="0"/>
              </a:rPr>
              <a:t>Le but étant que les portes soient continuellement verrouillées même lors d’une coupure de courant</a:t>
            </a:r>
            <a:endParaRPr lang="fr-FR" sz="1600" dirty="0">
              <a:solidFill>
                <a:schemeClr val="bg2"/>
              </a:solidFill>
              <a:latin typeface="Comic Sans MS" pitchFamily="66" charset="0"/>
            </a:endParaRPr>
          </a:p>
        </p:txBody>
      </p:sp>
      <p:pic>
        <p:nvPicPr>
          <p:cNvPr id="6" name="Picture 2" descr="G:\PPE ascenseur 2006-2007\Maquette\Maquette ascenseur (modif PPE)\CIMG0054.JPG"/>
          <p:cNvPicPr>
            <a:picLocks noChangeAspect="1" noChangeArrowheads="1"/>
          </p:cNvPicPr>
          <p:nvPr/>
        </p:nvPicPr>
        <p:blipFill>
          <a:blip r:embed="rId2"/>
          <a:srcRect/>
          <a:stretch>
            <a:fillRect/>
          </a:stretch>
        </p:blipFill>
        <p:spPr bwMode="auto">
          <a:xfrm>
            <a:off x="5357819" y="1214423"/>
            <a:ext cx="3268662" cy="4357687"/>
          </a:xfrm>
          <a:prstGeom prst="rect">
            <a:avLst/>
          </a:prstGeom>
          <a:ln>
            <a:noFill/>
          </a:ln>
          <a:effectLst>
            <a:softEdge rad="112500"/>
          </a:effectLst>
        </p:spPr>
      </p:pic>
      <p:cxnSp>
        <p:nvCxnSpPr>
          <p:cNvPr id="7" name="Connecteur droit avec flèche 6"/>
          <p:cNvCxnSpPr/>
          <p:nvPr/>
        </p:nvCxnSpPr>
        <p:spPr>
          <a:xfrm>
            <a:off x="5214942" y="928670"/>
            <a:ext cx="1643064" cy="128587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ZoneTexte 7"/>
          <p:cNvSpPr txBox="1"/>
          <p:nvPr/>
        </p:nvSpPr>
        <p:spPr>
          <a:xfrm>
            <a:off x="4286248" y="142852"/>
            <a:ext cx="1143000" cy="900246"/>
          </a:xfrm>
          <a:prstGeom prst="rect">
            <a:avLst/>
          </a:prstGeom>
          <a:noFill/>
        </p:spPr>
        <p:txBody>
          <a:bodyPr>
            <a:spAutoFit/>
          </a:bodyPr>
          <a:lstStyle/>
          <a:p>
            <a:pPr algn="ctr">
              <a:defRPr/>
            </a:pPr>
            <a:r>
              <a:rPr lang="fr-FR" sz="1050" dirty="0">
                <a:solidFill>
                  <a:schemeClr val="bg2">
                    <a:lumMod val="95000"/>
                    <a:lumOff val="5000"/>
                  </a:schemeClr>
                </a:solidFill>
                <a:latin typeface="Comic Sans MS" pitchFamily="66" charset="0"/>
              </a:rPr>
              <a:t>Plaque permettant la détection de la tige par le capteur</a:t>
            </a:r>
          </a:p>
        </p:txBody>
      </p:sp>
      <p:cxnSp>
        <p:nvCxnSpPr>
          <p:cNvPr id="9" name="Connecteur en angle 8"/>
          <p:cNvCxnSpPr>
            <a:stCxn id="10" idx="3"/>
          </p:cNvCxnSpPr>
          <p:nvPr/>
        </p:nvCxnSpPr>
        <p:spPr>
          <a:xfrm flipV="1">
            <a:off x="5072058" y="4643448"/>
            <a:ext cx="1643071" cy="1388169"/>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sp>
        <p:nvSpPr>
          <p:cNvPr id="10" name="ZoneTexte 9"/>
          <p:cNvSpPr txBox="1"/>
          <p:nvPr/>
        </p:nvSpPr>
        <p:spPr>
          <a:xfrm>
            <a:off x="3929058" y="5500702"/>
            <a:ext cx="1143000" cy="1061829"/>
          </a:xfrm>
          <a:prstGeom prst="rect">
            <a:avLst/>
          </a:prstGeom>
          <a:noFill/>
        </p:spPr>
        <p:txBody>
          <a:bodyPr>
            <a:spAutoFit/>
          </a:bodyPr>
          <a:lstStyle/>
          <a:p>
            <a:pPr algn="ctr">
              <a:defRPr/>
            </a:pPr>
            <a:r>
              <a:rPr lang="fr-FR" sz="1050" dirty="0">
                <a:solidFill>
                  <a:schemeClr val="bg2">
                    <a:lumMod val="95000"/>
                    <a:lumOff val="5000"/>
                  </a:schemeClr>
                </a:solidFill>
                <a:latin typeface="Comic Sans MS" pitchFamily="66" charset="0"/>
              </a:rPr>
              <a:t>Une entaille a été faite dans le rail pour guider le noyau de l’électro-aimant</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 presetClass="entr" presetSubtype="32"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ox(ou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1+#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85852" y="214290"/>
            <a:ext cx="6551613" cy="1357322"/>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Le système de guidage de la cabine</a:t>
            </a:r>
          </a:p>
        </p:txBody>
      </p:sp>
      <p:sp>
        <p:nvSpPr>
          <p:cNvPr id="7171" name="Rectangle 3"/>
          <p:cNvSpPr>
            <a:spLocks noGrp="1" noChangeArrowheads="1"/>
          </p:cNvSpPr>
          <p:nvPr>
            <p:ph type="body" sz="half" idx="2"/>
          </p:nvPr>
        </p:nvSpPr>
        <p:spPr>
          <a:xfrm>
            <a:off x="4786314" y="2571744"/>
            <a:ext cx="3819524" cy="2952760"/>
          </a:xfrm>
        </p:spPr>
        <p:txBody>
          <a:bodyPr/>
          <a:lstStyle/>
          <a:p>
            <a:pPr algn="ctr" eaLnBrk="1" hangingPunct="1">
              <a:spcBef>
                <a:spcPct val="50000"/>
              </a:spcBef>
              <a:buFontTx/>
              <a:buNone/>
              <a:defRPr/>
            </a:pPr>
            <a:r>
              <a:rPr lang="fr-FR" sz="1600" dirty="0" smtClean="0">
                <a:solidFill>
                  <a:schemeClr val="bg2"/>
                </a:solidFill>
                <a:latin typeface="Comic Sans MS" pitchFamily="66" charset="0"/>
              </a:rPr>
              <a:t>Il s’agit en fait de 2 lames en téflon placées entre le rail et la cabine afin de limiter le jeu, mais cela permet également de limiter les frottements.</a:t>
            </a: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De plus ces lames assurent un meilleur positionnement de la cabine par rapport aux étages au niveau de chaque capteur d’étage.</a:t>
            </a:r>
          </a:p>
        </p:txBody>
      </p:sp>
      <p:pic>
        <p:nvPicPr>
          <p:cNvPr id="5" name="Image 4" descr="CIMG0060.JPG"/>
          <p:cNvPicPr>
            <a:picLocks noChangeAspect="1"/>
          </p:cNvPicPr>
          <p:nvPr/>
        </p:nvPicPr>
        <p:blipFill>
          <a:blip r:embed="rId2" cstate="print"/>
          <a:stretch>
            <a:fillRect/>
          </a:stretch>
        </p:blipFill>
        <p:spPr>
          <a:xfrm>
            <a:off x="357158" y="2500306"/>
            <a:ext cx="4000528" cy="30003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cxnSp>
        <p:nvCxnSpPr>
          <p:cNvPr id="7" name="Connecteur droit avec flèche 6"/>
          <p:cNvCxnSpPr/>
          <p:nvPr/>
        </p:nvCxnSpPr>
        <p:spPr>
          <a:xfrm rot="5400000">
            <a:off x="1821637" y="2678901"/>
            <a:ext cx="1643074" cy="428628"/>
          </a:xfrm>
          <a:prstGeom prst="straightConnector1">
            <a:avLst/>
          </a:prstGeom>
          <a:ln>
            <a:solidFill>
              <a:srgbClr val="FF0000"/>
            </a:solidFill>
            <a:tailEnd type="arrow"/>
          </a:ln>
          <a:scene3d>
            <a:camera prst="orthographicFront"/>
            <a:lightRig rig="threePt" dir="t"/>
          </a:scene3d>
          <a:sp3d>
            <a:bevelT/>
          </a:sp3d>
        </p:spPr>
        <p:style>
          <a:lnRef idx="3">
            <a:schemeClr val="accent1"/>
          </a:lnRef>
          <a:fillRef idx="0">
            <a:schemeClr val="accent1"/>
          </a:fillRef>
          <a:effectRef idx="2">
            <a:schemeClr val="accent1"/>
          </a:effectRef>
          <a:fontRef idx="minor">
            <a:schemeClr val="tx1"/>
          </a:fontRef>
        </p:style>
      </p:cxn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4" presetClass="entr" presetSubtype="3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out)">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762000" y="1828800"/>
            <a:ext cx="7772400" cy="4800600"/>
          </a:xfrm>
        </p:spPr>
        <p:txBody>
          <a:bodyPr/>
          <a:lstStyle/>
          <a:p>
            <a:pPr eaLnBrk="1" hangingPunct="1">
              <a:lnSpc>
                <a:spcPct val="130000"/>
              </a:lnSpc>
              <a:buFontTx/>
              <a:buBlip>
                <a:blip r:embed="rId2"/>
              </a:buBlip>
              <a:defRPr/>
            </a:pPr>
            <a:r>
              <a:rPr lang="fr-FR" sz="1800" dirty="0" smtClean="0">
                <a:solidFill>
                  <a:srgbClr val="333333"/>
                </a:solidFill>
                <a:effectLst>
                  <a:outerShdw blurRad="38100" dist="38100" dir="2700000" algn="tl">
                    <a:srgbClr val="000000"/>
                  </a:outerShdw>
                </a:effectLst>
                <a:latin typeface="Comic Sans MS" pitchFamily="66" charset="0"/>
                <a:hlinkClick r:id="rId3" action="ppaction://hlinksldjump"/>
              </a:rPr>
              <a:t>1) Introduction</a:t>
            </a:r>
            <a:endParaRPr lang="fr-FR" sz="1800" dirty="0" smtClean="0">
              <a:solidFill>
                <a:srgbClr val="333333"/>
              </a:solidFill>
              <a:effectLst>
                <a:outerShdw blurRad="38100" dist="38100" dir="2700000" algn="tl">
                  <a:srgbClr val="000000"/>
                </a:outerShdw>
              </a:effectLst>
              <a:latin typeface="Comic Sans MS" pitchFamily="66" charset="0"/>
            </a:endParaRPr>
          </a:p>
          <a:p>
            <a:pPr eaLnBrk="1" hangingPunct="1">
              <a:lnSpc>
                <a:spcPct val="130000"/>
              </a:lnSpc>
              <a:buFontTx/>
              <a:buBlip>
                <a:blip r:embed="rId2"/>
              </a:buBlip>
              <a:defRPr/>
            </a:pPr>
            <a:r>
              <a:rPr lang="fr-FR" sz="1800" dirty="0" smtClean="0">
                <a:solidFill>
                  <a:srgbClr val="333333"/>
                </a:solidFill>
                <a:effectLst>
                  <a:outerShdw blurRad="38100" dist="38100" dir="2700000" algn="tl">
                    <a:srgbClr val="000000"/>
                  </a:outerShdw>
                </a:effectLst>
                <a:latin typeface="Comic Sans MS" pitchFamily="66" charset="0"/>
                <a:hlinkClick r:id="rId4" action="ppaction://hlinksldjump"/>
              </a:rPr>
              <a:t>2) Présentation générale de la maquette</a:t>
            </a:r>
            <a:endParaRPr lang="fr-FR" sz="1800" dirty="0" smtClean="0">
              <a:solidFill>
                <a:srgbClr val="333333"/>
              </a:solidFill>
              <a:effectLst>
                <a:outerShdw blurRad="38100" dist="38100" dir="2700000" algn="tl">
                  <a:srgbClr val="000000"/>
                </a:outerShdw>
              </a:effectLst>
              <a:latin typeface="Comic Sans MS" pitchFamily="66" charset="0"/>
            </a:endParaRPr>
          </a:p>
          <a:p>
            <a:pPr eaLnBrk="1" hangingPunct="1">
              <a:lnSpc>
                <a:spcPct val="130000"/>
              </a:lnSpc>
              <a:buFontTx/>
              <a:buBlip>
                <a:blip r:embed="rId2"/>
              </a:buBlip>
              <a:defRPr/>
            </a:pPr>
            <a:r>
              <a:rPr lang="fr-FR" sz="1800" dirty="0" smtClean="0">
                <a:solidFill>
                  <a:srgbClr val="333333"/>
                </a:solidFill>
                <a:effectLst>
                  <a:outerShdw blurRad="38100" dist="38100" dir="2700000" algn="tl">
                    <a:srgbClr val="000000"/>
                  </a:outerShdw>
                </a:effectLst>
                <a:latin typeface="Comic Sans MS" pitchFamily="66" charset="0"/>
                <a:hlinkClick r:id="rId5" action="ppaction://hlinksldjump"/>
              </a:rPr>
              <a:t>3) Les bases du TPE</a:t>
            </a:r>
            <a:endParaRPr lang="fr-FR" sz="1800" dirty="0" smtClean="0">
              <a:solidFill>
                <a:srgbClr val="333333"/>
              </a:solidFill>
              <a:effectLst>
                <a:outerShdw blurRad="38100" dist="38100" dir="2700000" algn="tl">
                  <a:srgbClr val="000000"/>
                </a:outerShdw>
              </a:effectLst>
              <a:latin typeface="Comic Sans MS" pitchFamily="66" charset="0"/>
            </a:endParaRPr>
          </a:p>
          <a:p>
            <a:pPr lvl="2" eaLnBrk="1" hangingPunct="1">
              <a:lnSpc>
                <a:spcPct val="130000"/>
              </a:lnSpc>
              <a:buFontTx/>
              <a:buBlip>
                <a:blip r:embed="rId2"/>
              </a:buBlip>
              <a:defRPr/>
            </a:pPr>
            <a:r>
              <a:rPr lang="fr-FR" sz="1400" dirty="0" smtClean="0">
                <a:solidFill>
                  <a:srgbClr val="333333"/>
                </a:solidFill>
                <a:effectLst>
                  <a:outerShdw blurRad="38100" dist="38100" dir="2700000" algn="tl">
                    <a:srgbClr val="000000"/>
                  </a:outerShdw>
                </a:effectLst>
                <a:latin typeface="Comic Sans MS" pitchFamily="66" charset="0"/>
              </a:rPr>
              <a:t>Mécaniques</a:t>
            </a:r>
          </a:p>
          <a:p>
            <a:pPr lvl="2" eaLnBrk="1" hangingPunct="1">
              <a:lnSpc>
                <a:spcPct val="130000"/>
              </a:lnSpc>
              <a:buFontTx/>
              <a:buBlip>
                <a:blip r:embed="rId2"/>
              </a:buBlip>
              <a:defRPr/>
            </a:pPr>
            <a:r>
              <a:rPr lang="fr-FR" sz="1400" dirty="0" smtClean="0">
                <a:solidFill>
                  <a:srgbClr val="333333"/>
                </a:solidFill>
                <a:effectLst>
                  <a:outerShdw blurRad="38100" dist="38100" dir="2700000" algn="tl">
                    <a:srgbClr val="000000"/>
                  </a:outerShdw>
                </a:effectLst>
                <a:latin typeface="Comic Sans MS" pitchFamily="66" charset="0"/>
              </a:rPr>
              <a:t>Électriques</a:t>
            </a:r>
          </a:p>
          <a:p>
            <a:pPr lvl="2" eaLnBrk="1" hangingPunct="1">
              <a:lnSpc>
                <a:spcPct val="130000"/>
              </a:lnSpc>
              <a:buFontTx/>
              <a:buBlip>
                <a:blip r:embed="rId2"/>
              </a:buBlip>
              <a:defRPr/>
            </a:pPr>
            <a:r>
              <a:rPr lang="fr-FR" sz="1400" dirty="0" smtClean="0">
                <a:solidFill>
                  <a:srgbClr val="333333"/>
                </a:solidFill>
                <a:effectLst>
                  <a:outerShdw blurRad="38100" dist="38100" dir="2700000" algn="tl">
                    <a:srgbClr val="000000"/>
                  </a:outerShdw>
                </a:effectLst>
                <a:latin typeface="Comic Sans MS" pitchFamily="66" charset="0"/>
              </a:rPr>
              <a:t>Logicielles</a:t>
            </a:r>
            <a:endParaRPr lang="fr-FR" sz="600" dirty="0" smtClean="0">
              <a:solidFill>
                <a:srgbClr val="333333"/>
              </a:solidFill>
              <a:effectLst>
                <a:outerShdw blurRad="38100" dist="38100" dir="2700000" algn="tl">
                  <a:srgbClr val="000000"/>
                </a:outerShdw>
              </a:effectLst>
              <a:latin typeface="Comic Sans MS" pitchFamily="66" charset="0"/>
            </a:endParaRPr>
          </a:p>
          <a:p>
            <a:pPr eaLnBrk="1" hangingPunct="1">
              <a:lnSpc>
                <a:spcPct val="130000"/>
              </a:lnSpc>
              <a:buFontTx/>
              <a:buBlip>
                <a:blip r:embed="rId2"/>
              </a:buBlip>
              <a:defRPr/>
            </a:pPr>
            <a:r>
              <a:rPr lang="fr-FR" sz="1800" dirty="0" smtClean="0">
                <a:solidFill>
                  <a:srgbClr val="333333"/>
                </a:solidFill>
                <a:effectLst>
                  <a:outerShdw blurRad="38100" dist="38100" dir="2700000" algn="tl">
                    <a:srgbClr val="000000"/>
                  </a:outerShdw>
                </a:effectLst>
                <a:latin typeface="Comic Sans MS" pitchFamily="66" charset="0"/>
                <a:hlinkClick r:id="rId6" action="ppaction://hlinksldjump"/>
              </a:rPr>
              <a:t>4) Les modifications</a:t>
            </a:r>
            <a:endParaRPr lang="fr-FR" sz="1800" dirty="0" smtClean="0">
              <a:solidFill>
                <a:srgbClr val="333333"/>
              </a:solidFill>
              <a:effectLst>
                <a:outerShdw blurRad="38100" dist="38100" dir="2700000" algn="tl">
                  <a:srgbClr val="000000"/>
                </a:outerShdw>
              </a:effectLst>
              <a:latin typeface="Comic Sans MS" pitchFamily="66" charset="0"/>
            </a:endParaRPr>
          </a:p>
          <a:p>
            <a:pPr lvl="2" eaLnBrk="1" hangingPunct="1">
              <a:lnSpc>
                <a:spcPct val="130000"/>
              </a:lnSpc>
              <a:buFontTx/>
              <a:buBlip>
                <a:blip r:embed="rId2"/>
              </a:buBlip>
              <a:defRPr/>
            </a:pPr>
            <a:r>
              <a:rPr lang="fr-FR" sz="1400" dirty="0" smtClean="0">
                <a:solidFill>
                  <a:srgbClr val="333333"/>
                </a:solidFill>
                <a:effectLst>
                  <a:outerShdw blurRad="38100" dist="38100" dir="2700000" algn="tl">
                    <a:srgbClr val="000000"/>
                  </a:outerShdw>
                </a:effectLst>
                <a:latin typeface="Comic Sans MS" pitchFamily="66" charset="0"/>
              </a:rPr>
              <a:t>Mécaniques</a:t>
            </a:r>
          </a:p>
          <a:p>
            <a:pPr lvl="2" eaLnBrk="1" hangingPunct="1">
              <a:lnSpc>
                <a:spcPct val="130000"/>
              </a:lnSpc>
              <a:buFontTx/>
              <a:buBlip>
                <a:blip r:embed="rId2"/>
              </a:buBlip>
              <a:defRPr/>
            </a:pPr>
            <a:r>
              <a:rPr lang="fr-FR" sz="1400" dirty="0" smtClean="0">
                <a:solidFill>
                  <a:srgbClr val="333333"/>
                </a:solidFill>
                <a:effectLst>
                  <a:outerShdw blurRad="38100" dist="38100" dir="2700000" algn="tl">
                    <a:srgbClr val="000000"/>
                  </a:outerShdw>
                </a:effectLst>
                <a:latin typeface="Comic Sans MS" pitchFamily="66" charset="0"/>
              </a:rPr>
              <a:t>Électriques</a:t>
            </a:r>
          </a:p>
          <a:p>
            <a:pPr lvl="2" eaLnBrk="1" hangingPunct="1">
              <a:lnSpc>
                <a:spcPct val="130000"/>
              </a:lnSpc>
              <a:buFontTx/>
              <a:buBlip>
                <a:blip r:embed="rId2"/>
              </a:buBlip>
              <a:defRPr/>
            </a:pPr>
            <a:r>
              <a:rPr lang="fr-FR" sz="1400" dirty="0" smtClean="0">
                <a:solidFill>
                  <a:srgbClr val="333333"/>
                </a:solidFill>
                <a:effectLst>
                  <a:outerShdw blurRad="38100" dist="38100" dir="2700000" algn="tl">
                    <a:srgbClr val="000000"/>
                  </a:outerShdw>
                </a:effectLst>
                <a:latin typeface="Comic Sans MS" pitchFamily="66" charset="0"/>
              </a:rPr>
              <a:t>Logicielles</a:t>
            </a:r>
            <a:endParaRPr lang="fr-FR" sz="1800" dirty="0" smtClean="0">
              <a:solidFill>
                <a:srgbClr val="333333"/>
              </a:solidFill>
              <a:effectLst>
                <a:outerShdw blurRad="38100" dist="38100" dir="2700000" algn="tl">
                  <a:srgbClr val="000000"/>
                </a:outerShdw>
              </a:effectLst>
              <a:latin typeface="Comic Sans MS" pitchFamily="66" charset="0"/>
            </a:endParaRPr>
          </a:p>
          <a:p>
            <a:pPr eaLnBrk="1" hangingPunct="1">
              <a:lnSpc>
                <a:spcPct val="130000"/>
              </a:lnSpc>
              <a:buFontTx/>
              <a:buBlip>
                <a:blip r:embed="rId2"/>
              </a:buBlip>
              <a:defRPr/>
            </a:pPr>
            <a:r>
              <a:rPr lang="fr-FR" sz="1800" dirty="0" smtClean="0">
                <a:solidFill>
                  <a:srgbClr val="333333"/>
                </a:solidFill>
                <a:effectLst>
                  <a:outerShdw blurRad="38100" dist="38100" dir="2700000" algn="tl">
                    <a:srgbClr val="000000"/>
                  </a:outerShdw>
                </a:effectLst>
                <a:latin typeface="Comic Sans MS" pitchFamily="66" charset="0"/>
                <a:hlinkClick r:id="rId7" action="ppaction://hlinksldjump"/>
              </a:rPr>
              <a:t>5) Les problèmes rencontrés</a:t>
            </a:r>
            <a:endParaRPr lang="fr-FR" sz="1800" dirty="0" smtClean="0">
              <a:solidFill>
                <a:srgbClr val="333333"/>
              </a:solidFill>
              <a:effectLst>
                <a:outerShdw blurRad="38100" dist="38100" dir="2700000" algn="tl">
                  <a:srgbClr val="000000"/>
                </a:outerShdw>
              </a:effectLst>
              <a:latin typeface="Comic Sans MS" pitchFamily="66" charset="0"/>
            </a:endParaRPr>
          </a:p>
          <a:p>
            <a:pPr eaLnBrk="1" hangingPunct="1">
              <a:lnSpc>
                <a:spcPct val="130000"/>
              </a:lnSpc>
              <a:buFontTx/>
              <a:buBlip>
                <a:blip r:embed="rId2"/>
              </a:buBlip>
              <a:defRPr/>
            </a:pPr>
            <a:r>
              <a:rPr lang="fr-FR" sz="1800" dirty="0" smtClean="0">
                <a:solidFill>
                  <a:srgbClr val="333333"/>
                </a:solidFill>
                <a:effectLst>
                  <a:outerShdw blurRad="38100" dist="38100" dir="2700000" algn="tl">
                    <a:srgbClr val="000000"/>
                  </a:outerShdw>
                </a:effectLst>
                <a:latin typeface="Comic Sans MS" pitchFamily="66" charset="0"/>
                <a:hlinkClick r:id="rId8" action="ppaction://hlinksldjump"/>
              </a:rPr>
              <a:t>6) Conclusion</a:t>
            </a:r>
            <a:endParaRPr lang="fr-FR" sz="1800" dirty="0" smtClean="0">
              <a:solidFill>
                <a:srgbClr val="333333"/>
              </a:solidFill>
              <a:effectLst>
                <a:outerShdw blurRad="38100" dist="38100" dir="2700000" algn="tl">
                  <a:srgbClr val="000000"/>
                </a:outerShdw>
              </a:effectLst>
              <a:latin typeface="Comic Sans MS" pitchFamily="66" charset="0"/>
            </a:endParaRPr>
          </a:p>
          <a:p>
            <a:pPr lvl="2" eaLnBrk="1" hangingPunct="1">
              <a:lnSpc>
                <a:spcPct val="130000"/>
              </a:lnSpc>
              <a:buFontTx/>
              <a:buBlip>
                <a:blip r:embed="rId2"/>
              </a:buBlip>
              <a:defRPr/>
            </a:pPr>
            <a:endParaRPr lang="fr-FR" sz="1400" dirty="0" smtClean="0">
              <a:solidFill>
                <a:srgbClr val="333333"/>
              </a:solidFill>
              <a:effectLst>
                <a:outerShdw blurRad="38100" dist="38100" dir="2700000" algn="tl">
                  <a:srgbClr val="000000"/>
                </a:outerShdw>
              </a:effectLst>
              <a:latin typeface="Comic Sans MS" pitchFamily="66" charset="0"/>
            </a:endParaRPr>
          </a:p>
          <a:p>
            <a:pPr lvl="1" eaLnBrk="1" hangingPunct="1">
              <a:lnSpc>
                <a:spcPct val="130000"/>
              </a:lnSpc>
              <a:buFontTx/>
              <a:buNone/>
              <a:defRPr/>
            </a:pPr>
            <a:endParaRPr lang="fr-FR" sz="1800" dirty="0" smtClean="0">
              <a:solidFill>
                <a:srgbClr val="333333"/>
              </a:solidFill>
              <a:effectLst>
                <a:outerShdw blurRad="38100" dist="38100" dir="2700000" algn="tl">
                  <a:srgbClr val="000000"/>
                </a:outerShdw>
              </a:effectLst>
              <a:latin typeface="Comic Sans MS" pitchFamily="66" charset="0"/>
            </a:endParaRPr>
          </a:p>
        </p:txBody>
      </p:sp>
      <p:sp>
        <p:nvSpPr>
          <p:cNvPr id="4098" name="Rectangle 2"/>
          <p:cNvSpPr>
            <a:spLocks noGrp="1" noChangeArrowheads="1"/>
          </p:cNvSpPr>
          <p:nvPr>
            <p:ph type="title"/>
          </p:nvPr>
        </p:nvSpPr>
        <p:spPr>
          <a:xfrm>
            <a:off x="685800" y="609600"/>
            <a:ext cx="7772400" cy="838200"/>
          </a:xfrm>
          <a:ln>
            <a:solidFill>
              <a:schemeClr val="bg2"/>
            </a:solidFill>
          </a:ln>
        </p:spPr>
        <p:txBody>
          <a:bodyPr/>
          <a:lstStyle/>
          <a:p>
            <a:pPr eaLnBrk="1" hangingPunct="1">
              <a:defRPr/>
            </a:pPr>
            <a:r>
              <a:rPr lang="fr-FR" smtClean="0">
                <a:effectLst>
                  <a:outerShdw blurRad="38100" dist="38100" dir="2700000" algn="tl">
                    <a:srgbClr val="000000"/>
                  </a:outerShdw>
                </a:effectLst>
                <a:latin typeface="Comic Sans MS" pitchFamily="66" charset="0"/>
              </a:rPr>
              <a:t>Sommaire</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10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10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40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9">
                                            <p:txEl>
                                              <p:pRg st="2" end="2"/>
                                            </p:txEl>
                                          </p:spTgt>
                                        </p:tgtEl>
                                        <p:attrNameLst>
                                          <p:attrName>style.visibility</p:attrName>
                                        </p:attrNameLst>
                                      </p:cBhvr>
                                      <p:to>
                                        <p:strVal val="visible"/>
                                      </p:to>
                                    </p:set>
                                    <p:anim calcmode="lin" valueType="num">
                                      <p:cBhvr additive="base">
                                        <p:cTn id="19" dur="1000" fill="hold"/>
                                        <p:tgtEl>
                                          <p:spTgt spid="4099">
                                            <p:txEl>
                                              <p:pRg st="2" end="2"/>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4099">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099">
                                            <p:txEl>
                                              <p:pRg st="3" end="3"/>
                                            </p:txEl>
                                          </p:spTgt>
                                        </p:tgtEl>
                                        <p:attrNameLst>
                                          <p:attrName>style.visibility</p:attrName>
                                        </p:attrNameLst>
                                      </p:cBhvr>
                                      <p:to>
                                        <p:strVal val="visible"/>
                                      </p:to>
                                    </p:set>
                                    <p:anim calcmode="lin" valueType="num">
                                      <p:cBhvr additive="base">
                                        <p:cTn id="23" dur="1000" fill="hold"/>
                                        <p:tgtEl>
                                          <p:spTgt spid="4099">
                                            <p:txEl>
                                              <p:pRg st="3" end="3"/>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4099">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 calcmode="lin" valueType="num">
                                      <p:cBhvr additive="base">
                                        <p:cTn id="27" dur="1000" fill="hold"/>
                                        <p:tgtEl>
                                          <p:spTgt spid="4099">
                                            <p:txEl>
                                              <p:pRg st="4" end="4"/>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4099">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099">
                                            <p:txEl>
                                              <p:pRg st="5" end="5"/>
                                            </p:txEl>
                                          </p:spTgt>
                                        </p:tgtEl>
                                        <p:attrNameLst>
                                          <p:attrName>style.visibility</p:attrName>
                                        </p:attrNameLst>
                                      </p:cBhvr>
                                      <p:to>
                                        <p:strVal val="visible"/>
                                      </p:to>
                                    </p:set>
                                    <p:anim calcmode="lin" valueType="num">
                                      <p:cBhvr additive="base">
                                        <p:cTn id="31" dur="1000" fill="hold"/>
                                        <p:tgtEl>
                                          <p:spTgt spid="4099">
                                            <p:txEl>
                                              <p:pRg st="5" end="5"/>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409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 calcmode="lin" valueType="num">
                                      <p:cBhvr additive="base">
                                        <p:cTn id="37" dur="1000" fill="hold"/>
                                        <p:tgtEl>
                                          <p:spTgt spid="4099">
                                            <p:txEl>
                                              <p:pRg st="6" end="6"/>
                                            </p:txEl>
                                          </p:spTgt>
                                        </p:tgtEl>
                                        <p:attrNameLst>
                                          <p:attrName>ppt_x</p:attrName>
                                        </p:attrNameLst>
                                      </p:cBhvr>
                                      <p:tavLst>
                                        <p:tav tm="0">
                                          <p:val>
                                            <p:strVal val="0-#ppt_w/2"/>
                                          </p:val>
                                        </p:tav>
                                        <p:tav tm="100000">
                                          <p:val>
                                            <p:strVal val="#ppt_x"/>
                                          </p:val>
                                        </p:tav>
                                      </p:tavLst>
                                    </p:anim>
                                    <p:anim calcmode="lin" valueType="num">
                                      <p:cBhvr additive="base">
                                        <p:cTn id="38" dur="1000" fill="hold"/>
                                        <p:tgtEl>
                                          <p:spTgt spid="4099">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099">
                                            <p:txEl>
                                              <p:pRg st="7" end="7"/>
                                            </p:txEl>
                                          </p:spTgt>
                                        </p:tgtEl>
                                        <p:attrNameLst>
                                          <p:attrName>style.visibility</p:attrName>
                                        </p:attrNameLst>
                                      </p:cBhvr>
                                      <p:to>
                                        <p:strVal val="visible"/>
                                      </p:to>
                                    </p:set>
                                    <p:anim calcmode="lin" valueType="num">
                                      <p:cBhvr additive="base">
                                        <p:cTn id="41" dur="1000" fill="hold"/>
                                        <p:tgtEl>
                                          <p:spTgt spid="4099">
                                            <p:txEl>
                                              <p:pRg st="7" end="7"/>
                                            </p:txEl>
                                          </p:spTgt>
                                        </p:tgtEl>
                                        <p:attrNameLst>
                                          <p:attrName>ppt_x</p:attrName>
                                        </p:attrNameLst>
                                      </p:cBhvr>
                                      <p:tavLst>
                                        <p:tav tm="0">
                                          <p:val>
                                            <p:strVal val="0-#ppt_w/2"/>
                                          </p:val>
                                        </p:tav>
                                        <p:tav tm="100000">
                                          <p:val>
                                            <p:strVal val="#ppt_x"/>
                                          </p:val>
                                        </p:tav>
                                      </p:tavLst>
                                    </p:anim>
                                    <p:anim calcmode="lin" valueType="num">
                                      <p:cBhvr additive="base">
                                        <p:cTn id="42" dur="1000" fill="hold"/>
                                        <p:tgtEl>
                                          <p:spTgt spid="4099">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099">
                                            <p:txEl>
                                              <p:pRg st="8" end="8"/>
                                            </p:txEl>
                                          </p:spTgt>
                                        </p:tgtEl>
                                        <p:attrNameLst>
                                          <p:attrName>style.visibility</p:attrName>
                                        </p:attrNameLst>
                                      </p:cBhvr>
                                      <p:to>
                                        <p:strVal val="visible"/>
                                      </p:to>
                                    </p:set>
                                    <p:anim calcmode="lin" valueType="num">
                                      <p:cBhvr additive="base">
                                        <p:cTn id="45" dur="1000" fill="hold"/>
                                        <p:tgtEl>
                                          <p:spTgt spid="4099">
                                            <p:txEl>
                                              <p:pRg st="8" end="8"/>
                                            </p:txEl>
                                          </p:spTgt>
                                        </p:tgtEl>
                                        <p:attrNameLst>
                                          <p:attrName>ppt_x</p:attrName>
                                        </p:attrNameLst>
                                      </p:cBhvr>
                                      <p:tavLst>
                                        <p:tav tm="0">
                                          <p:val>
                                            <p:strVal val="0-#ppt_w/2"/>
                                          </p:val>
                                        </p:tav>
                                        <p:tav tm="100000">
                                          <p:val>
                                            <p:strVal val="#ppt_x"/>
                                          </p:val>
                                        </p:tav>
                                      </p:tavLst>
                                    </p:anim>
                                    <p:anim calcmode="lin" valueType="num">
                                      <p:cBhvr additive="base">
                                        <p:cTn id="46" dur="1000" fill="hold"/>
                                        <p:tgtEl>
                                          <p:spTgt spid="4099">
                                            <p:txEl>
                                              <p:pRg st="8" end="8"/>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4099">
                                            <p:txEl>
                                              <p:pRg st="9" end="9"/>
                                            </p:txEl>
                                          </p:spTgt>
                                        </p:tgtEl>
                                        <p:attrNameLst>
                                          <p:attrName>style.visibility</p:attrName>
                                        </p:attrNameLst>
                                      </p:cBhvr>
                                      <p:to>
                                        <p:strVal val="visible"/>
                                      </p:to>
                                    </p:set>
                                    <p:anim calcmode="lin" valueType="num">
                                      <p:cBhvr additive="base">
                                        <p:cTn id="49" dur="1000" fill="hold"/>
                                        <p:tgtEl>
                                          <p:spTgt spid="4099">
                                            <p:txEl>
                                              <p:pRg st="9" end="9"/>
                                            </p:txEl>
                                          </p:spTgt>
                                        </p:tgtEl>
                                        <p:attrNameLst>
                                          <p:attrName>ppt_x</p:attrName>
                                        </p:attrNameLst>
                                      </p:cBhvr>
                                      <p:tavLst>
                                        <p:tav tm="0">
                                          <p:val>
                                            <p:strVal val="0-#ppt_w/2"/>
                                          </p:val>
                                        </p:tav>
                                        <p:tav tm="100000">
                                          <p:val>
                                            <p:strVal val="#ppt_x"/>
                                          </p:val>
                                        </p:tav>
                                      </p:tavLst>
                                    </p:anim>
                                    <p:anim calcmode="lin" valueType="num">
                                      <p:cBhvr additive="base">
                                        <p:cTn id="50" dur="1000" fill="hold"/>
                                        <p:tgtEl>
                                          <p:spTgt spid="4099">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099">
                                            <p:txEl>
                                              <p:pRg st="10" end="10"/>
                                            </p:txEl>
                                          </p:spTgt>
                                        </p:tgtEl>
                                        <p:attrNameLst>
                                          <p:attrName>style.visibility</p:attrName>
                                        </p:attrNameLst>
                                      </p:cBhvr>
                                      <p:to>
                                        <p:strVal val="visible"/>
                                      </p:to>
                                    </p:set>
                                    <p:anim calcmode="lin" valueType="num">
                                      <p:cBhvr additive="base">
                                        <p:cTn id="55" dur="1000" fill="hold"/>
                                        <p:tgtEl>
                                          <p:spTgt spid="4099">
                                            <p:txEl>
                                              <p:pRg st="10" end="10"/>
                                            </p:txEl>
                                          </p:spTgt>
                                        </p:tgtEl>
                                        <p:attrNameLst>
                                          <p:attrName>ppt_x</p:attrName>
                                        </p:attrNameLst>
                                      </p:cBhvr>
                                      <p:tavLst>
                                        <p:tav tm="0">
                                          <p:val>
                                            <p:strVal val="0-#ppt_w/2"/>
                                          </p:val>
                                        </p:tav>
                                        <p:tav tm="100000">
                                          <p:val>
                                            <p:strVal val="#ppt_x"/>
                                          </p:val>
                                        </p:tav>
                                      </p:tavLst>
                                    </p:anim>
                                    <p:anim calcmode="lin" valueType="num">
                                      <p:cBhvr additive="base">
                                        <p:cTn id="56" dur="1000" fill="hold"/>
                                        <p:tgtEl>
                                          <p:spTgt spid="4099">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099">
                                            <p:txEl>
                                              <p:pRg st="11" end="11"/>
                                            </p:txEl>
                                          </p:spTgt>
                                        </p:tgtEl>
                                        <p:attrNameLst>
                                          <p:attrName>style.visibility</p:attrName>
                                        </p:attrNameLst>
                                      </p:cBhvr>
                                      <p:to>
                                        <p:strVal val="visible"/>
                                      </p:to>
                                    </p:set>
                                    <p:anim calcmode="lin" valueType="num">
                                      <p:cBhvr additive="base">
                                        <p:cTn id="61" dur="1000" fill="hold"/>
                                        <p:tgtEl>
                                          <p:spTgt spid="4099">
                                            <p:txEl>
                                              <p:pRg st="11" end="11"/>
                                            </p:txEl>
                                          </p:spTgt>
                                        </p:tgtEl>
                                        <p:attrNameLst>
                                          <p:attrName>ppt_x</p:attrName>
                                        </p:attrNameLst>
                                      </p:cBhvr>
                                      <p:tavLst>
                                        <p:tav tm="0">
                                          <p:val>
                                            <p:strVal val="0-#ppt_w/2"/>
                                          </p:val>
                                        </p:tav>
                                        <p:tav tm="100000">
                                          <p:val>
                                            <p:strVal val="#ppt_x"/>
                                          </p:val>
                                        </p:tav>
                                      </p:tavLst>
                                    </p:anim>
                                    <p:anim calcmode="lin" valueType="num">
                                      <p:cBhvr additive="base">
                                        <p:cTn id="62" dur="1000" fill="hold"/>
                                        <p:tgtEl>
                                          <p:spTgt spid="4099">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4"/>
          <p:cNvSpPr txBox="1">
            <a:spLocks/>
          </p:cNvSpPr>
          <p:nvPr/>
        </p:nvSpPr>
        <p:spPr bwMode="auto">
          <a:xfrm>
            <a:off x="685800" y="642918"/>
            <a:ext cx="7886728" cy="5429288"/>
          </a:xfrm>
          <a:prstGeom prst="rect">
            <a:avLst/>
          </a:prstGeom>
          <a:noFill/>
          <a:ln w="9525">
            <a:noFill/>
            <a:miter lim="800000"/>
            <a:headEnd/>
            <a:tailEnd/>
          </a:ln>
        </p:spPr>
        <p:txBody>
          <a:bodyPr vert="horz" wrap="square" lIns="91440" tIns="45720" rIns="91440" bIns="45720" numCol="1" anchor="t" anchorCtr="0" compatLnSpc="1">
            <a:prstTxWarp prst="textPlain">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fr-FR" sz="4000" b="1" kern="0" dirty="0" smtClean="0">
                <a:ln w="1905"/>
                <a:solidFill>
                  <a:schemeClr val="accent5">
                    <a:lumMod val="75000"/>
                  </a:schemeClr>
                </a:solidFill>
                <a:effectLst>
                  <a:innerShdw blurRad="69850" dist="43180" dir="5400000">
                    <a:srgbClr val="000000">
                      <a:alpha val="65000"/>
                    </a:srgbClr>
                  </a:innerShdw>
                </a:effectLst>
                <a:latin typeface="Chiller" pitchFamily="82" charset="0"/>
              </a:rPr>
              <a:t>Electriques - électronique</a:t>
            </a:r>
            <a:r>
              <a:rPr kumimoji="0" lang="fr-FR" sz="4000" b="1" i="0" strike="noStrike" kern="0" normalizeH="0" baseline="0" noProof="0" dirty="0" smtClean="0">
                <a:ln w="1905"/>
                <a:solidFill>
                  <a:schemeClr val="accent5">
                    <a:lumMod val="75000"/>
                  </a:schemeClr>
                </a:solidFill>
                <a:effectLst>
                  <a:innerShdw blurRad="69850" dist="43180" dir="5400000">
                    <a:srgbClr val="000000">
                      <a:alpha val="65000"/>
                    </a:srgbClr>
                  </a:innerShdw>
                </a:effectLst>
                <a:uLnTx/>
                <a:uFillTx/>
                <a:latin typeface="Chiller" pitchFamily="82" charset="0"/>
                <a:ea typeface="+mn-ea"/>
                <a:cs typeface="+mn-cs"/>
              </a:rPr>
              <a:t> </a:t>
            </a:r>
            <a:r>
              <a:rPr lang="fr-FR" sz="4000" b="1" kern="0" dirty="0" smtClean="0">
                <a:ln w="1905"/>
                <a:solidFill>
                  <a:schemeClr val="accent5">
                    <a:lumMod val="75000"/>
                  </a:schemeClr>
                </a:solidFill>
                <a:effectLst>
                  <a:innerShdw blurRad="69850" dist="43180" dir="5400000">
                    <a:srgbClr val="000000">
                      <a:alpha val="65000"/>
                    </a:srgbClr>
                  </a:innerShdw>
                </a:effectLst>
                <a:latin typeface="Chiller" pitchFamily="82" charset="0"/>
              </a:rPr>
              <a:t>:</a:t>
            </a:r>
            <a:endParaRPr kumimoji="0" lang="fr-FR" sz="4000" b="1" i="0" strike="noStrike" kern="0" normalizeH="0" baseline="0" noProof="0" dirty="0" smtClean="0">
              <a:ln w="1905"/>
              <a:solidFill>
                <a:schemeClr val="accent5">
                  <a:lumMod val="75000"/>
                </a:schemeClr>
              </a:solidFill>
              <a:effectLst>
                <a:innerShdw blurRad="69850" dist="43180" dir="5400000">
                  <a:srgbClr val="000000">
                    <a:alpha val="65000"/>
                  </a:srgbClr>
                </a:innerShdw>
              </a:effectLst>
              <a:uLnTx/>
              <a:uFillTx/>
              <a:latin typeface="Chiller" pitchFamily="82"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fr-FR" sz="1600" b="1" i="0" u="sng" strike="noStrike" kern="0" cap="none" spc="0" normalizeH="0" baseline="0" noProof="0" dirty="0" smtClean="0">
              <a:ln>
                <a:noFill/>
              </a:ln>
              <a:solidFill>
                <a:schemeClr val="bg2">
                  <a:lumMod val="75000"/>
                  <a:lumOff val="25000"/>
                </a:schemeClr>
              </a:solidFill>
              <a:uLnTx/>
              <a:uFillTx/>
              <a:latin typeface="Chiller" pitchFamily="82"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fr-FR" sz="4000" b="1" i="0" u="none" strike="noStrike" kern="0" cap="none" spc="0" normalizeH="0" baseline="0" noProof="0" dirty="0" smtClean="0">
                <a:ln>
                  <a:noFill/>
                </a:ln>
                <a:solidFill>
                  <a:schemeClr val="bg2">
                    <a:lumMod val="75000"/>
                    <a:lumOff val="25000"/>
                  </a:schemeClr>
                </a:solidFill>
                <a:uLnTx/>
                <a:uFillTx/>
                <a:latin typeface="Chiller" pitchFamily="82" charset="0"/>
                <a:ea typeface="+mn-ea"/>
                <a:cs typeface="+mn-cs"/>
              </a:rPr>
              <a:t>	- Les capteurs</a:t>
            </a:r>
            <a:r>
              <a:rPr kumimoji="0" lang="fr-FR" sz="4000" b="1" i="0" u="none" strike="noStrike" kern="0" cap="none" spc="0" normalizeH="0" noProof="0" dirty="0" smtClean="0">
                <a:ln>
                  <a:noFill/>
                </a:ln>
                <a:solidFill>
                  <a:schemeClr val="bg2">
                    <a:lumMod val="75000"/>
                    <a:lumOff val="25000"/>
                  </a:schemeClr>
                </a:solidFill>
                <a:uLnTx/>
                <a:uFillTx/>
                <a:latin typeface="Chiller" pitchFamily="82" charset="0"/>
                <a:ea typeface="+mn-ea"/>
                <a:cs typeface="+mn-cs"/>
              </a:rPr>
              <a:t> optiques</a:t>
            </a:r>
            <a:endParaRPr kumimoji="0" lang="fr-FR" sz="4000" b="1" i="0" u="none" strike="noStrike" kern="0" cap="none" spc="0" normalizeH="0" baseline="0" noProof="0" dirty="0" smtClean="0">
              <a:ln>
                <a:noFill/>
              </a:ln>
              <a:solidFill>
                <a:schemeClr val="bg2">
                  <a:lumMod val="75000"/>
                  <a:lumOff val="25000"/>
                </a:schemeClr>
              </a:solidFill>
              <a:uLnTx/>
              <a:uFillTx/>
              <a:latin typeface="Chiller" pitchFamily="82"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fr-FR" sz="4000" b="1" i="0" u="none" strike="noStrike" kern="0" cap="none" spc="0" normalizeH="0" baseline="0" noProof="0" dirty="0" smtClean="0">
                <a:ln>
                  <a:noFill/>
                </a:ln>
                <a:solidFill>
                  <a:schemeClr val="bg2">
                    <a:lumMod val="75000"/>
                    <a:lumOff val="25000"/>
                  </a:schemeClr>
                </a:solidFill>
                <a:uLnTx/>
                <a:uFillTx/>
                <a:latin typeface="Chiller" pitchFamily="82" charset="0"/>
                <a:ea typeface="+mn-ea"/>
                <a:cs typeface="+mn-cs"/>
              </a:rPr>
              <a:t>	- La carte</a:t>
            </a:r>
            <a:r>
              <a:rPr kumimoji="0" lang="fr-FR" sz="4000" b="1" i="0" u="none" strike="noStrike" kern="0" cap="none" spc="0" normalizeH="0" noProof="0" dirty="0" smtClean="0">
                <a:ln>
                  <a:noFill/>
                </a:ln>
                <a:solidFill>
                  <a:schemeClr val="bg2">
                    <a:lumMod val="75000"/>
                    <a:lumOff val="25000"/>
                  </a:schemeClr>
                </a:solidFill>
                <a:uLnTx/>
                <a:uFillTx/>
                <a:latin typeface="Chiller" pitchFamily="82" charset="0"/>
                <a:ea typeface="+mn-ea"/>
                <a:cs typeface="+mn-cs"/>
              </a:rPr>
              <a:t> SSI</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fr-FR" sz="4000" b="1" kern="0" dirty="0" smtClean="0">
                <a:solidFill>
                  <a:schemeClr val="bg2">
                    <a:lumMod val="75000"/>
                    <a:lumOff val="25000"/>
                  </a:schemeClr>
                </a:solidFill>
                <a:latin typeface="Chiller" pitchFamily="82" charset="0"/>
              </a:rPr>
              <a:t>	- La carte de puissance</a:t>
            </a:r>
            <a:endParaRPr kumimoji="0" lang="fr-FR" sz="4000" b="1" i="0" u="none" strike="noStrike" kern="0" cap="none" spc="0" normalizeH="0" noProof="0" dirty="0" smtClean="0">
              <a:ln>
                <a:noFill/>
              </a:ln>
              <a:solidFill>
                <a:schemeClr val="bg2">
                  <a:lumMod val="75000"/>
                  <a:lumOff val="25000"/>
                </a:schemeClr>
              </a:solidFill>
              <a:uLnTx/>
              <a:uFillTx/>
              <a:latin typeface="Chiller" pitchFamily="82"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fr-FR" sz="4000" b="1" kern="0" baseline="0" dirty="0" smtClean="0">
                <a:solidFill>
                  <a:schemeClr val="bg2">
                    <a:lumMod val="75000"/>
                    <a:lumOff val="25000"/>
                  </a:schemeClr>
                </a:solidFill>
                <a:latin typeface="Chiller" pitchFamily="82" charset="0"/>
              </a:rPr>
              <a:t>	-</a:t>
            </a:r>
            <a:r>
              <a:rPr lang="fr-FR" sz="4000" b="1" kern="0" dirty="0" smtClean="0">
                <a:solidFill>
                  <a:schemeClr val="bg2">
                    <a:lumMod val="75000"/>
                    <a:lumOff val="25000"/>
                  </a:schemeClr>
                </a:solidFill>
                <a:latin typeface="Chiller" pitchFamily="82" charset="0"/>
              </a:rPr>
              <a:t> La commande PWM du moteur</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fr-FR" sz="4000" b="1" i="0" u="none" strike="noStrike" kern="0" cap="none" spc="0" normalizeH="0" baseline="0" noProof="0" dirty="0" smtClean="0">
                <a:ln>
                  <a:noFill/>
                </a:ln>
                <a:solidFill>
                  <a:schemeClr val="bg2">
                    <a:lumMod val="75000"/>
                    <a:lumOff val="25000"/>
                  </a:schemeClr>
                </a:solidFill>
                <a:uLnTx/>
                <a:uFillTx/>
                <a:latin typeface="Chiller" pitchFamily="82" charset="0"/>
                <a:ea typeface="+mn-ea"/>
                <a:cs typeface="+mn-cs"/>
              </a:rPr>
              <a:t>	-</a:t>
            </a:r>
            <a:r>
              <a:rPr kumimoji="0" lang="fr-FR" sz="4000" b="1" i="0" u="none" strike="noStrike" kern="0" cap="none" spc="0" normalizeH="0" noProof="0" dirty="0" smtClean="0">
                <a:ln>
                  <a:noFill/>
                </a:ln>
                <a:solidFill>
                  <a:schemeClr val="bg2">
                    <a:lumMod val="75000"/>
                    <a:lumOff val="25000"/>
                  </a:schemeClr>
                </a:solidFill>
                <a:uLnTx/>
                <a:uFillTx/>
                <a:latin typeface="Chiller" pitchFamily="82" charset="0"/>
                <a:ea typeface="+mn-ea"/>
                <a:cs typeface="+mn-cs"/>
              </a:rPr>
              <a:t> La gestion des entrées/sorties par l’I2C</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fr-FR" sz="4000" b="1" kern="0" baseline="0" dirty="0" smtClean="0">
                <a:solidFill>
                  <a:schemeClr val="bg2">
                    <a:lumMod val="75000"/>
                    <a:lumOff val="25000"/>
                  </a:schemeClr>
                </a:solidFill>
                <a:latin typeface="Chiller" pitchFamily="82" charset="0"/>
              </a:rPr>
              <a:t>	- L’afficheur (IHM)</a:t>
            </a:r>
            <a:endParaRPr kumimoji="0" lang="fr-FR" sz="4000" b="1" i="0" u="none" strike="noStrike" kern="0" cap="none" spc="0" normalizeH="0" baseline="0" noProof="0" dirty="0" smtClean="0">
              <a:ln>
                <a:noFill/>
              </a:ln>
              <a:solidFill>
                <a:schemeClr val="bg2">
                  <a:lumMod val="75000"/>
                  <a:lumOff val="25000"/>
                </a:schemeClr>
              </a:solidFill>
              <a:uLnTx/>
              <a:uFillTx/>
              <a:latin typeface="Chiller" pitchFamily="82" charset="0"/>
              <a:ea typeface="+mn-ea"/>
              <a:cs typeface="+mn-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5" end="5"/>
                                            </p:txEl>
                                          </p:spTgt>
                                        </p:tgtEl>
                                        <p:attrNameLst>
                                          <p:attrName>style.visibility</p:attrName>
                                        </p:attrNameLst>
                                      </p:cBhvr>
                                      <p:to>
                                        <p:strVal val="visible"/>
                                      </p:to>
                                    </p:set>
                                    <p:anim calcmode="lin" valueType="num">
                                      <p:cBhvr additive="base">
                                        <p:cTn id="3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calcmode="lin" valueType="num">
                                      <p:cBhvr additive="base">
                                        <p:cTn id="3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7" end="7"/>
                                            </p:txEl>
                                          </p:spTgt>
                                        </p:tgtEl>
                                        <p:attrNameLst>
                                          <p:attrName>style.visibility</p:attrName>
                                        </p:attrNameLst>
                                      </p:cBhvr>
                                      <p:to>
                                        <p:strVal val="visible"/>
                                      </p:to>
                                    </p:set>
                                    <p:anim calcmode="lin" valueType="num">
                                      <p:cBhvr additive="base">
                                        <p:cTn id="43"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Les capteurs optiques</a:t>
            </a:r>
          </a:p>
        </p:txBody>
      </p:sp>
      <p:sp>
        <p:nvSpPr>
          <p:cNvPr id="7171" name="Rectangle 3"/>
          <p:cNvSpPr>
            <a:spLocks noGrp="1" noChangeArrowheads="1"/>
          </p:cNvSpPr>
          <p:nvPr>
            <p:ph type="body" sz="half" idx="2"/>
          </p:nvPr>
        </p:nvSpPr>
        <p:spPr>
          <a:xfrm>
            <a:off x="3857620" y="1714488"/>
            <a:ext cx="4767258" cy="857256"/>
          </a:xfrm>
        </p:spPr>
        <p:txBody>
          <a:bodyPr/>
          <a:lstStyle/>
          <a:p>
            <a:pPr algn="r" eaLnBrk="1" hangingPunct="1">
              <a:spcBef>
                <a:spcPct val="50000"/>
              </a:spcBef>
              <a:buFontTx/>
              <a:buNone/>
              <a:defRPr/>
            </a:pPr>
            <a:r>
              <a:rPr lang="fr-FR" sz="1600" dirty="0" smtClean="0">
                <a:solidFill>
                  <a:schemeClr val="bg2"/>
                </a:solidFill>
                <a:latin typeface="Comic Sans MS" pitchFamily="66" charset="0"/>
              </a:rPr>
              <a:t>Ce sont des capteurs détectant une rupture de faisceau. Chaque capteur est constitué d’une diode et d’un phototransistor</a:t>
            </a:r>
          </a:p>
        </p:txBody>
      </p:sp>
      <p:pic>
        <p:nvPicPr>
          <p:cNvPr id="1026" name="Picture 2" descr="G:\PPE ascenseur 2006-2007\Images\1143069_p_p.jpg"/>
          <p:cNvPicPr>
            <a:picLocks noChangeAspect="1" noChangeArrowheads="1"/>
          </p:cNvPicPr>
          <p:nvPr/>
        </p:nvPicPr>
        <p:blipFill>
          <a:blip r:embed="rId2"/>
          <a:srcRect/>
          <a:stretch>
            <a:fillRect/>
          </a:stretch>
        </p:blipFill>
        <p:spPr bwMode="auto">
          <a:xfrm>
            <a:off x="3857620" y="4786322"/>
            <a:ext cx="1190625" cy="1085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descr="G:\PPE ascenseur 2006-2007\Images\schema opto.JPG"/>
          <p:cNvPicPr>
            <a:picLocks noChangeAspect="1" noChangeArrowheads="1"/>
          </p:cNvPicPr>
          <p:nvPr/>
        </p:nvPicPr>
        <p:blipFill>
          <a:blip r:embed="rId3"/>
          <a:srcRect/>
          <a:stretch>
            <a:fillRect/>
          </a:stretch>
        </p:blipFill>
        <p:spPr bwMode="auto">
          <a:xfrm>
            <a:off x="6072198" y="3000372"/>
            <a:ext cx="1714500" cy="1066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9" name="Picture 5" descr="G:\PPE ascenseur 2006-2007\Maquette\Maquette ascenseur (modif PPE)\CIMG0077.JPG"/>
          <p:cNvPicPr>
            <a:picLocks noChangeAspect="1" noChangeArrowheads="1"/>
          </p:cNvPicPr>
          <p:nvPr/>
        </p:nvPicPr>
        <p:blipFill>
          <a:blip r:embed="rId4" cstate="print"/>
          <a:srcRect/>
          <a:stretch>
            <a:fillRect/>
          </a:stretch>
        </p:blipFill>
        <p:spPr bwMode="auto">
          <a:xfrm>
            <a:off x="285720" y="2000240"/>
            <a:ext cx="2700000" cy="360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10" name="Connecteur droit avec flèche 9"/>
          <p:cNvCxnSpPr/>
          <p:nvPr/>
        </p:nvCxnSpPr>
        <p:spPr>
          <a:xfrm rot="16200000" flipH="1">
            <a:off x="5987673" y="2584830"/>
            <a:ext cx="714379" cy="545329"/>
          </a:xfrm>
          <a:prstGeom prst="straightConnector1">
            <a:avLst/>
          </a:prstGeom>
          <a:ln>
            <a:solidFill>
              <a:schemeClr val="bg1">
                <a:lumMod val="75000"/>
              </a:schemeClr>
            </a:solidFill>
            <a:tailEnd type="arrow"/>
          </a:ln>
        </p:spPr>
        <p:style>
          <a:lnRef idx="2">
            <a:schemeClr val="dk1"/>
          </a:lnRef>
          <a:fillRef idx="0">
            <a:schemeClr val="dk1"/>
          </a:fillRef>
          <a:effectRef idx="1">
            <a:schemeClr val="dk1"/>
          </a:effectRef>
          <a:fontRef idx="minor">
            <a:schemeClr val="tx1"/>
          </a:fontRef>
        </p:style>
      </p:cxnSp>
      <p:cxnSp>
        <p:nvCxnSpPr>
          <p:cNvPr id="13" name="Connecteur droit avec flèche 12"/>
          <p:cNvCxnSpPr/>
          <p:nvPr/>
        </p:nvCxnSpPr>
        <p:spPr>
          <a:xfrm rot="5400000">
            <a:off x="7143768" y="2643182"/>
            <a:ext cx="714380" cy="428628"/>
          </a:xfrm>
          <a:prstGeom prst="straightConnector1">
            <a:avLst/>
          </a:prstGeom>
          <a:ln>
            <a:solidFill>
              <a:srgbClr val="FF0000"/>
            </a:solidFill>
            <a:tailEnd type="arrow"/>
          </a:ln>
        </p:spPr>
        <p:style>
          <a:lnRef idx="2">
            <a:schemeClr val="dk1"/>
          </a:lnRef>
          <a:fillRef idx="0">
            <a:schemeClr val="dk1"/>
          </a:fillRef>
          <a:effectRef idx="1">
            <a:schemeClr val="dk1"/>
          </a:effectRef>
          <a:fontRef idx="minor">
            <a:schemeClr val="tx1"/>
          </a:fontRef>
        </p:style>
      </p:cxnSp>
      <p:cxnSp>
        <p:nvCxnSpPr>
          <p:cNvPr id="19" name="Connecteur droit avec flèche 18"/>
          <p:cNvCxnSpPr/>
          <p:nvPr/>
        </p:nvCxnSpPr>
        <p:spPr>
          <a:xfrm rot="10800000" flipV="1">
            <a:off x="1857356" y="2500306"/>
            <a:ext cx="1357322" cy="2143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 name="Rectangle 3"/>
          <p:cNvSpPr txBox="1">
            <a:spLocks noChangeArrowheads="1"/>
          </p:cNvSpPr>
          <p:nvPr/>
        </p:nvSpPr>
        <p:spPr bwMode="auto">
          <a:xfrm>
            <a:off x="5357818" y="4572008"/>
            <a:ext cx="3338498" cy="1785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sp>
        <p:nvSpPr>
          <p:cNvPr id="22" name="Rectangle 3"/>
          <p:cNvSpPr txBox="1">
            <a:spLocks noChangeArrowheads="1"/>
          </p:cNvSpPr>
          <p:nvPr/>
        </p:nvSpPr>
        <p:spPr bwMode="auto">
          <a:xfrm>
            <a:off x="4857752" y="4500570"/>
            <a:ext cx="4124316" cy="1928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r" defTabSz="914400" rtl="0" eaLnBrk="1" fontAlgn="base" latinLnBrk="0" hangingPunct="1">
              <a:lnSpc>
                <a:spcPct val="100000"/>
              </a:lnSpc>
              <a:spcBef>
                <a:spcPct val="50000"/>
              </a:spcBef>
              <a:spcAft>
                <a:spcPct val="0"/>
              </a:spcAft>
              <a:buClrTx/>
              <a:buSzTx/>
              <a:buFontTx/>
              <a:buNone/>
              <a:tabLst/>
              <a:defRPr/>
            </a:pPr>
            <a:r>
              <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rPr>
              <a:t>La</a:t>
            </a:r>
            <a:r>
              <a:rPr kumimoji="0" lang="fr-FR" sz="1600" b="0" i="0" u="none" strike="noStrike" kern="0" cap="none" spc="0" normalizeH="0" noProof="0" dirty="0" smtClean="0">
                <a:ln>
                  <a:noFill/>
                </a:ln>
                <a:solidFill>
                  <a:schemeClr val="bg2"/>
                </a:solidFill>
                <a:effectLst/>
                <a:uLnTx/>
                <a:uFillTx/>
                <a:latin typeface="Comic Sans MS" pitchFamily="66" charset="0"/>
                <a:ea typeface="+mn-ea"/>
                <a:cs typeface="+mn-cs"/>
              </a:rPr>
              <a:t> diode émet un champ lumineux invisible, qui, lorsqu’il est coupé, ouvre le circuit. Ainsi ce capteur permet de détecter la présence ou l’absence de la tige de l’électro-aimant, donc le bon verrouillage de la porte…</a:t>
            </a: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nodeType="clickEffect">
                                  <p:stCondLst>
                                    <p:cond delay="0"/>
                                  </p:stCondLst>
                                  <p:childTnLst>
                                    <p:set>
                                      <p:cBhvr>
                                        <p:cTn id="12" dur="1" fill="hold">
                                          <p:stCondLst>
                                            <p:cond delay="0"/>
                                          </p:stCondLst>
                                        </p:cTn>
                                        <p:tgtEl>
                                          <p:spTgt spid="1029"/>
                                        </p:tgtEl>
                                        <p:attrNameLst>
                                          <p:attrName>style.visibility</p:attrName>
                                        </p:attrNameLst>
                                      </p:cBhvr>
                                      <p:to>
                                        <p:strVal val="visible"/>
                                      </p:to>
                                    </p:set>
                                    <p:animEffect transition="in" filter="box(out)">
                                      <p:cBhvr>
                                        <p:cTn id="13" dur="500"/>
                                        <p:tgtEl>
                                          <p:spTgt spid="1029"/>
                                        </p:tgtEl>
                                      </p:cBhvr>
                                    </p:animEffect>
                                  </p:childTnLst>
                                </p:cTn>
                              </p:par>
                              <p:par>
                                <p:cTn id="14" presetID="4" presetClass="entr" presetSubtype="32" fill="hold" nodeType="with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box(out)">
                                      <p:cBhvr>
                                        <p:cTn id="16" dur="500"/>
                                        <p:tgtEl>
                                          <p:spTgt spid="102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1+#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 presetClass="entr" presetSubtype="32" fill="hold" nodeType="clickEffect">
                                  <p:stCondLst>
                                    <p:cond delay="0"/>
                                  </p:stCondLst>
                                  <p:childTnLst>
                                    <p:set>
                                      <p:cBhvr>
                                        <p:cTn id="40" dur="1" fill="hold">
                                          <p:stCondLst>
                                            <p:cond delay="0"/>
                                          </p:stCondLst>
                                        </p:cTn>
                                        <p:tgtEl>
                                          <p:spTgt spid="1026"/>
                                        </p:tgtEl>
                                        <p:attrNameLst>
                                          <p:attrName>style.visibility</p:attrName>
                                        </p:attrNameLst>
                                      </p:cBhvr>
                                      <p:to>
                                        <p:strVal val="visible"/>
                                      </p:to>
                                    </p:set>
                                    <p:animEffect transition="in" filter="box(out)">
                                      <p:cBhvr>
                                        <p:cTn id="4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La carte SSI</a:t>
            </a:r>
          </a:p>
        </p:txBody>
      </p:sp>
      <p:pic>
        <p:nvPicPr>
          <p:cNvPr id="2050" name="Picture 2" descr="G:\PPE ascenseur 2006-2007\Maquette\Maquette ascenseur (modif PPE)\CIMG0081.JPG"/>
          <p:cNvPicPr>
            <a:picLocks noChangeAspect="1" noChangeArrowheads="1"/>
          </p:cNvPicPr>
          <p:nvPr/>
        </p:nvPicPr>
        <p:blipFill>
          <a:blip r:embed="rId2" cstate="print"/>
          <a:srcRect/>
          <a:stretch>
            <a:fillRect/>
          </a:stretch>
        </p:blipFill>
        <p:spPr bwMode="auto">
          <a:xfrm>
            <a:off x="500034" y="2857496"/>
            <a:ext cx="3600000" cy="2700000"/>
          </a:xfrm>
          <a:prstGeom prst="roundRect">
            <a:avLst>
              <a:gd name="adj" fmla="val 4167"/>
            </a:avLst>
          </a:prstGeom>
          <a:solidFill>
            <a:srgbClr val="FFFFFF"/>
          </a:solidFill>
          <a:ln w="76200" cap="sq">
            <a:solidFill>
              <a:schemeClr val="bg2">
                <a:lumMod val="65000"/>
                <a:lumOff val="35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8" name="Rectangle 3"/>
          <p:cNvSpPr txBox="1">
            <a:spLocks noChangeArrowheads="1"/>
          </p:cNvSpPr>
          <p:nvPr/>
        </p:nvSpPr>
        <p:spPr bwMode="auto">
          <a:xfrm>
            <a:off x="4500562" y="2786058"/>
            <a:ext cx="4124316" cy="27860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rPr>
              <a:t>La carte SSI</a:t>
            </a:r>
            <a:r>
              <a:rPr kumimoji="0" lang="fr-FR" sz="1600" b="0" i="0" u="none" strike="noStrike" kern="0" cap="none" spc="0" normalizeH="0" noProof="0" dirty="0" smtClean="0">
                <a:ln>
                  <a:noFill/>
                </a:ln>
                <a:solidFill>
                  <a:schemeClr val="bg2"/>
                </a:solidFill>
                <a:effectLst/>
                <a:uLnTx/>
                <a:uFillTx/>
                <a:latin typeface="Comic Sans MS" pitchFamily="66" charset="0"/>
                <a:ea typeface="+mn-ea"/>
                <a:cs typeface="+mn-cs"/>
              </a:rPr>
              <a:t> nous apporte des options que la carte STK 200 n’offrait pas, comme le protocole I2C et la commande PWM du moteur.</a:t>
            </a: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baseline="0" dirty="0" smtClean="0">
              <a:solidFill>
                <a:schemeClr val="bg2"/>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r>
              <a:rPr kumimoji="0" lang="fr-FR" sz="1600" b="0" i="0" u="none" strike="noStrike" kern="0" cap="none" spc="0" normalizeH="0" noProof="0" dirty="0" smtClean="0">
                <a:ln>
                  <a:noFill/>
                </a:ln>
                <a:solidFill>
                  <a:schemeClr val="bg2"/>
                </a:solidFill>
                <a:effectLst/>
                <a:uLnTx/>
                <a:uFillTx/>
                <a:latin typeface="Comic Sans MS" pitchFamily="66" charset="0"/>
                <a:ea typeface="+mn-ea"/>
                <a:cs typeface="+mn-cs"/>
              </a:rPr>
              <a:t>Nous avons également du changer de microcontrôleur pour passer à un ATMega8535 par défaut de mémoire</a:t>
            </a: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dirty="0" smtClean="0">
              <a:solidFill>
                <a:schemeClr val="bg2"/>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baseline="0" dirty="0" smtClean="0">
              <a:solidFill>
                <a:schemeClr val="bg2"/>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4" presetClass="entr" presetSubtype="32" fill="hold" nodeType="afterEffect">
                                  <p:stCondLst>
                                    <p:cond delay="0"/>
                                  </p:stCondLst>
                                  <p:childTnLst>
                                    <p:set>
                                      <p:cBhvr>
                                        <p:cTn id="17" dur="1" fill="hold">
                                          <p:stCondLst>
                                            <p:cond delay="0"/>
                                          </p:stCondLst>
                                        </p:cTn>
                                        <p:tgtEl>
                                          <p:spTgt spid="2050"/>
                                        </p:tgtEl>
                                        <p:attrNameLst>
                                          <p:attrName>style.visibility</p:attrName>
                                        </p:attrNameLst>
                                      </p:cBhvr>
                                      <p:to>
                                        <p:strVal val="visible"/>
                                      </p:to>
                                    </p:set>
                                    <p:animEffect transition="in" filter="box(out)">
                                      <p:cBhvr>
                                        <p:cTn id="18"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La carte de puissance</a:t>
            </a:r>
          </a:p>
        </p:txBody>
      </p:sp>
      <p:sp>
        <p:nvSpPr>
          <p:cNvPr id="7171" name="Rectangle 3"/>
          <p:cNvSpPr>
            <a:spLocks noGrp="1" noChangeArrowheads="1"/>
          </p:cNvSpPr>
          <p:nvPr>
            <p:ph type="body" sz="half" idx="2"/>
          </p:nvPr>
        </p:nvSpPr>
        <p:spPr>
          <a:xfrm>
            <a:off x="5143504" y="1928802"/>
            <a:ext cx="3857652" cy="4643470"/>
          </a:xfrm>
        </p:spPr>
        <p:txBody>
          <a:bodyPr/>
          <a:lstStyle/>
          <a:p>
            <a:pPr algn="ctr" eaLnBrk="1" hangingPunct="1">
              <a:spcBef>
                <a:spcPct val="50000"/>
              </a:spcBef>
              <a:buFontTx/>
              <a:buNone/>
              <a:defRPr/>
            </a:pPr>
            <a:r>
              <a:rPr lang="fr-FR" sz="1600" dirty="0" smtClean="0">
                <a:solidFill>
                  <a:schemeClr val="bg2"/>
                </a:solidFill>
                <a:latin typeface="Comic Sans MS" pitchFamily="66" charset="0"/>
              </a:rPr>
              <a:t>Cette carte contient les composants électroniques nécessaires au bon fonctionnement des leds, des voyants, des électro-aimants et des optocoupleurs. Elle correspond à l’interface programme / effecteurs</a:t>
            </a: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Transistors pour les électro-aimants, résistances pour les leds et optocoupleurs.</a:t>
            </a: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Elle est directement reliée à la carte interface I2C par des connecteurs.</a:t>
            </a:r>
          </a:p>
        </p:txBody>
      </p:sp>
      <p:pic>
        <p:nvPicPr>
          <p:cNvPr id="2" name="Picture 2" descr="G:\PPE ascenseur 2006-2007\Maquette\Maquette ascenseur (modif PPE)\CIMG0082.JPG"/>
          <p:cNvPicPr>
            <a:picLocks noChangeAspect="1" noChangeArrowheads="1"/>
          </p:cNvPicPr>
          <p:nvPr/>
        </p:nvPicPr>
        <p:blipFill>
          <a:blip r:embed="rId2" cstate="print"/>
          <a:srcRect/>
          <a:stretch>
            <a:fillRect/>
          </a:stretch>
        </p:blipFill>
        <p:spPr bwMode="auto">
          <a:xfrm>
            <a:off x="1214414" y="2571744"/>
            <a:ext cx="2700000" cy="3600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Flèche droite 7"/>
          <p:cNvSpPr/>
          <p:nvPr/>
        </p:nvSpPr>
        <p:spPr>
          <a:xfrm>
            <a:off x="928662" y="3500438"/>
            <a:ext cx="571504" cy="142876"/>
          </a:xfrm>
          <a:prstGeom prst="rightArrow">
            <a:avLst/>
          </a:prstGeom>
          <a:ln>
            <a:solidFill>
              <a:schemeClr val="bg2">
                <a:lumMod val="65000"/>
                <a:lumOff val="3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0" name="Flèche droite 9"/>
          <p:cNvSpPr/>
          <p:nvPr/>
        </p:nvSpPr>
        <p:spPr>
          <a:xfrm>
            <a:off x="1071538" y="5286388"/>
            <a:ext cx="571504" cy="142876"/>
          </a:xfrm>
          <a:prstGeom prst="rightArrow">
            <a:avLst/>
          </a:prstGeom>
          <a:ln>
            <a:solidFill>
              <a:schemeClr val="bg2">
                <a:lumMod val="65000"/>
                <a:lumOff val="3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1" name="Flèche droite 10"/>
          <p:cNvSpPr/>
          <p:nvPr/>
        </p:nvSpPr>
        <p:spPr>
          <a:xfrm>
            <a:off x="3714744" y="4286256"/>
            <a:ext cx="571504" cy="142876"/>
          </a:xfrm>
          <a:prstGeom prst="rightArrow">
            <a:avLst/>
          </a:prstGeom>
          <a:ln>
            <a:solidFill>
              <a:schemeClr val="bg2">
                <a:lumMod val="65000"/>
                <a:lumOff val="3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2" name="Rectangle 3"/>
          <p:cNvSpPr txBox="1">
            <a:spLocks noChangeArrowheads="1"/>
          </p:cNvSpPr>
          <p:nvPr/>
        </p:nvSpPr>
        <p:spPr bwMode="auto">
          <a:xfrm>
            <a:off x="4357686" y="4000504"/>
            <a:ext cx="857256" cy="714380"/>
          </a:xfrm>
          <a:prstGeom prst="rect">
            <a:avLst/>
          </a:prstGeom>
          <a:ln>
            <a:headEnd/>
            <a:tailEnd/>
          </a:ln>
          <a:effectLst>
            <a:outerShdw blurRad="76200" dir="13500000" sy="23000" kx="1200000" algn="br" rotWithShape="0">
              <a:prstClr val="black">
                <a:alpha val="20000"/>
              </a:prstClr>
            </a:outerShdw>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lang="fr-FR" sz="1600" kern="0" dirty="0" smtClean="0">
                <a:solidFill>
                  <a:schemeClr val="bg1"/>
                </a:solidFill>
                <a:latin typeface="Comic Sans MS" pitchFamily="66" charset="0"/>
              </a:rPr>
              <a:t>Vers</a:t>
            </a:r>
          </a:p>
          <a:p>
            <a:pPr marL="342900" marR="0" lvl="0" indent="-342900" algn="ctr" defTabSz="914400" rtl="0" eaLnBrk="1" fontAlgn="base" latinLnBrk="0" hangingPunct="1">
              <a:lnSpc>
                <a:spcPct val="100000"/>
              </a:lnSpc>
              <a:spcBef>
                <a:spcPct val="50000"/>
              </a:spcBef>
              <a:spcAft>
                <a:spcPct val="0"/>
              </a:spcAft>
              <a:buClrTx/>
              <a:buSzTx/>
              <a:buFontTx/>
              <a:buNone/>
              <a:tabLst/>
              <a:defRPr/>
            </a:pPr>
            <a:r>
              <a:rPr lang="fr-FR" sz="1600" kern="0" dirty="0" smtClean="0">
                <a:solidFill>
                  <a:schemeClr val="bg1"/>
                </a:solidFill>
                <a:latin typeface="Comic Sans MS" pitchFamily="66" charset="0"/>
              </a:rPr>
              <a:t>sorties</a:t>
            </a: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baseline="0" dirty="0" smtClean="0">
              <a:solidFill>
                <a:schemeClr val="bg1"/>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1"/>
              </a:solidFill>
              <a:effectLst/>
              <a:uLnTx/>
              <a:uFillTx/>
              <a:latin typeface="Comic Sans MS" pitchFamily="66" charset="0"/>
              <a:ea typeface="+mn-ea"/>
              <a:cs typeface="+mn-cs"/>
            </a:endParaRPr>
          </a:p>
        </p:txBody>
      </p:sp>
      <p:sp>
        <p:nvSpPr>
          <p:cNvPr id="13" name="Rectangle 3"/>
          <p:cNvSpPr txBox="1">
            <a:spLocks noChangeArrowheads="1"/>
          </p:cNvSpPr>
          <p:nvPr/>
        </p:nvSpPr>
        <p:spPr bwMode="auto">
          <a:xfrm>
            <a:off x="214282" y="5000636"/>
            <a:ext cx="857256"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kumimoji="0" lang="fr-FR" sz="1600" b="0" i="0" u="none" strike="noStrike" kern="0" cap="none" spc="0" normalizeH="0" baseline="0" noProof="0" dirty="0" smtClean="0">
                <a:ln>
                  <a:noFill/>
                </a:ln>
                <a:solidFill>
                  <a:schemeClr val="bg1"/>
                </a:solidFill>
                <a:effectLst/>
                <a:uLnTx/>
                <a:uFillTx/>
                <a:latin typeface="Comic Sans MS" pitchFamily="66" charset="0"/>
                <a:ea typeface="+mn-ea"/>
                <a:cs typeface="+mn-cs"/>
              </a:rPr>
              <a:t>Carte</a:t>
            </a:r>
          </a:p>
          <a:p>
            <a:pPr marL="342900" marR="0" lvl="0" indent="-342900" algn="ctr" defTabSz="914400" rtl="0" eaLnBrk="1" fontAlgn="base" latinLnBrk="0" hangingPunct="1">
              <a:lnSpc>
                <a:spcPct val="100000"/>
              </a:lnSpc>
              <a:spcBef>
                <a:spcPct val="50000"/>
              </a:spcBef>
              <a:spcAft>
                <a:spcPct val="0"/>
              </a:spcAft>
              <a:buClrTx/>
              <a:buSzTx/>
              <a:buFontTx/>
              <a:buNone/>
              <a:tabLst/>
              <a:defRPr/>
            </a:pPr>
            <a:r>
              <a:rPr lang="fr-FR" sz="1600" kern="0" dirty="0" smtClean="0">
                <a:solidFill>
                  <a:schemeClr val="bg1"/>
                </a:solidFill>
                <a:latin typeface="Comic Sans MS" pitchFamily="66" charset="0"/>
              </a:rPr>
              <a:t>I2C</a:t>
            </a:r>
            <a:endParaRPr kumimoji="0" lang="fr-FR" sz="1600" b="0" i="0" u="none" strike="noStrike" kern="0" cap="none" spc="0" normalizeH="0" baseline="0" noProof="0" dirty="0" smtClean="0">
              <a:ln>
                <a:noFill/>
              </a:ln>
              <a:solidFill>
                <a:schemeClr val="bg1"/>
              </a:solidFill>
              <a:effectLst/>
              <a:uLnTx/>
              <a:uFillTx/>
              <a:latin typeface="Comic Sans MS" pitchFamily="66" charset="0"/>
              <a:ea typeface="+mn-ea"/>
              <a:cs typeface="+mn-cs"/>
            </a:endParaRPr>
          </a:p>
        </p:txBody>
      </p:sp>
      <p:sp>
        <p:nvSpPr>
          <p:cNvPr id="14" name="Rectangle 3"/>
          <p:cNvSpPr txBox="1">
            <a:spLocks noChangeArrowheads="1"/>
          </p:cNvSpPr>
          <p:nvPr/>
        </p:nvSpPr>
        <p:spPr bwMode="auto">
          <a:xfrm>
            <a:off x="142844" y="3214686"/>
            <a:ext cx="857256"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kumimoji="0" lang="fr-FR" sz="1600" b="0" i="0" u="none" strike="noStrike" kern="0" cap="none" spc="0" normalizeH="0" baseline="0" noProof="0" dirty="0" smtClean="0">
                <a:ln>
                  <a:noFill/>
                </a:ln>
                <a:solidFill>
                  <a:schemeClr val="bg1"/>
                </a:solidFill>
                <a:effectLst/>
                <a:uLnTx/>
                <a:uFillTx/>
                <a:latin typeface="Comic Sans MS" pitchFamily="66" charset="0"/>
                <a:ea typeface="+mn-ea"/>
                <a:cs typeface="+mn-cs"/>
              </a:rPr>
              <a:t>Carte</a:t>
            </a:r>
          </a:p>
          <a:p>
            <a:pPr marL="342900" marR="0" lvl="0" indent="-342900" algn="ctr" defTabSz="914400" rtl="0" eaLnBrk="1" fontAlgn="base" latinLnBrk="0" hangingPunct="1">
              <a:lnSpc>
                <a:spcPct val="100000"/>
              </a:lnSpc>
              <a:spcBef>
                <a:spcPct val="50000"/>
              </a:spcBef>
              <a:spcAft>
                <a:spcPct val="0"/>
              </a:spcAft>
              <a:buClrTx/>
              <a:buSzTx/>
              <a:buFontTx/>
              <a:buNone/>
              <a:tabLst/>
              <a:defRPr/>
            </a:pPr>
            <a:r>
              <a:rPr lang="fr-FR" sz="1600" kern="0" dirty="0" smtClean="0">
                <a:solidFill>
                  <a:schemeClr val="bg1"/>
                </a:solidFill>
                <a:latin typeface="Comic Sans MS" pitchFamily="66" charset="0"/>
              </a:rPr>
              <a:t>I2C</a:t>
            </a:r>
            <a:endParaRPr kumimoji="0" lang="fr-FR" sz="1600" b="0" i="0" u="none" strike="noStrike" kern="0" cap="none" spc="0" normalizeH="0" baseline="0" noProof="0" dirty="0" smtClean="0">
              <a:ln>
                <a:noFill/>
              </a:ln>
              <a:solidFill>
                <a:schemeClr val="bg1"/>
              </a:solidFill>
              <a:effectLst/>
              <a:uLnTx/>
              <a:uFillTx/>
              <a:latin typeface="Comic Sans MS" pitchFamily="66" charset="0"/>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wipe(down)">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wipe(down)">
                                      <p:cBhvr>
                                        <p:cTn id="12" dur="500"/>
                                        <p:tgtEl>
                                          <p:spTgt spid="71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animEffect transition="in" filter="wipe(down)">
                                      <p:cBhvr>
                                        <p:cTn id="17" dur="500"/>
                                        <p:tgtEl>
                                          <p:spTgt spid="7171">
                                            <p:txEl>
                                              <p:pRg st="4" end="4"/>
                                            </p:txEl>
                                          </p:spTgt>
                                        </p:tgtEl>
                                      </p:cBhvr>
                                    </p:animEffect>
                                  </p:childTnLst>
                                </p:cTn>
                              </p:par>
                            </p:childTnLst>
                          </p:cTn>
                        </p:par>
                        <p:par>
                          <p:cTn id="18" fill="hold">
                            <p:stCondLst>
                              <p:cond delay="500"/>
                            </p:stCondLst>
                            <p:childTnLst>
                              <p:par>
                                <p:cTn id="19" presetID="4" presetClass="entr" presetSubtype="3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ox(out)">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1+#ppt_w/2"/>
                                          </p:val>
                                        </p:tav>
                                        <p:tav tm="100000">
                                          <p:val>
                                            <p:strVal val="#ppt_x"/>
                                          </p:val>
                                        </p:tav>
                                      </p:tavLst>
                                    </p:anim>
                                    <p:anim calcmode="lin" valueType="num">
                                      <p:cBhvr additive="base">
                                        <p:cTn id="45" dur="500" fill="hold"/>
                                        <p:tgtEl>
                                          <p:spTgt spid="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1+#ppt_w/2"/>
                                          </p:val>
                                        </p:tav>
                                        <p:tav tm="100000">
                                          <p:val>
                                            <p:strVal val="#ppt_x"/>
                                          </p:val>
                                        </p:tav>
                                      </p:tavLst>
                                    </p:anim>
                                    <p:anim calcmode="lin" valueType="num">
                                      <p:cBhvr additive="base">
                                        <p:cTn id="49" dur="500" fill="hold"/>
                                        <p:tgtEl>
                                          <p:spTgt spid="1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1+#ppt_w/2"/>
                                          </p:val>
                                        </p:tav>
                                        <p:tav tm="100000">
                                          <p:val>
                                            <p:strVal val="#ppt_x"/>
                                          </p:val>
                                        </p:tav>
                                      </p:tavLst>
                                    </p:anim>
                                    <p:anim calcmode="lin" valueType="num">
                                      <p:cBhvr additive="base">
                                        <p:cTn id="5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8" grpId="0" animBg="1"/>
      <p:bldP spid="10" grpId="0" animBg="1"/>
      <p:bldP spid="11" grpId="0" animBg="1"/>
      <p:bldP spid="12" grpId="0" animBg="1"/>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La commande PWM</a:t>
            </a:r>
          </a:p>
        </p:txBody>
      </p:sp>
      <p:sp>
        <p:nvSpPr>
          <p:cNvPr id="7171" name="Rectangle 3"/>
          <p:cNvSpPr>
            <a:spLocks noGrp="1" noChangeArrowheads="1"/>
          </p:cNvSpPr>
          <p:nvPr>
            <p:ph type="body" sz="half" idx="2"/>
          </p:nvPr>
        </p:nvSpPr>
        <p:spPr>
          <a:xfrm>
            <a:off x="1714480" y="1857364"/>
            <a:ext cx="5481638" cy="2357454"/>
          </a:xfrm>
        </p:spPr>
        <p:txBody>
          <a:bodyPr/>
          <a:lstStyle/>
          <a:p>
            <a:pPr algn="ctr" eaLnBrk="1" hangingPunct="1">
              <a:lnSpc>
                <a:spcPct val="150000"/>
              </a:lnSpc>
              <a:spcBef>
                <a:spcPct val="50000"/>
              </a:spcBef>
              <a:buFontTx/>
              <a:buNone/>
              <a:defRPr/>
            </a:pPr>
            <a:r>
              <a:rPr lang="fr-FR" sz="1600" dirty="0" smtClean="0">
                <a:solidFill>
                  <a:schemeClr val="bg2"/>
                </a:solidFill>
                <a:latin typeface="Comic Sans MS" pitchFamily="66" charset="0"/>
              </a:rPr>
              <a:t>La commande </a:t>
            </a:r>
            <a:r>
              <a:rPr lang="fr-FR" sz="1600" dirty="0" smtClean="0">
                <a:solidFill>
                  <a:srgbClr val="FF0000"/>
                </a:solidFill>
                <a:latin typeface="Comic Sans MS" pitchFamily="66" charset="0"/>
              </a:rPr>
              <a:t>PWM</a:t>
            </a:r>
            <a:r>
              <a:rPr lang="fr-FR" sz="1600" dirty="0" smtClean="0">
                <a:solidFill>
                  <a:schemeClr val="bg2"/>
                </a:solidFill>
                <a:latin typeface="Comic Sans MS" pitchFamily="66" charset="0"/>
              </a:rPr>
              <a:t> (ou </a:t>
            </a:r>
            <a:r>
              <a:rPr lang="fr-FR" sz="1600" dirty="0" smtClean="0">
                <a:solidFill>
                  <a:srgbClr val="00B050"/>
                </a:solidFill>
                <a:latin typeface="Comic Sans MS" pitchFamily="66" charset="0"/>
              </a:rPr>
              <a:t>Pulse-</a:t>
            </a:r>
            <a:r>
              <a:rPr lang="fr-FR" sz="1600" dirty="0" err="1" smtClean="0">
                <a:solidFill>
                  <a:srgbClr val="00B050"/>
                </a:solidFill>
                <a:latin typeface="Comic Sans MS" pitchFamily="66" charset="0"/>
              </a:rPr>
              <a:t>width</a:t>
            </a:r>
            <a:r>
              <a:rPr lang="fr-FR" sz="1600" dirty="0" smtClean="0">
                <a:solidFill>
                  <a:srgbClr val="00B050"/>
                </a:solidFill>
                <a:latin typeface="Comic Sans MS" pitchFamily="66" charset="0"/>
              </a:rPr>
              <a:t> modulation</a:t>
            </a:r>
            <a:r>
              <a:rPr lang="fr-FR" sz="1600" dirty="0" smtClean="0">
                <a:solidFill>
                  <a:schemeClr val="bg2"/>
                </a:solidFill>
                <a:latin typeface="Comic Sans MS" pitchFamily="66" charset="0"/>
              </a:rPr>
              <a:t>, ou encore </a:t>
            </a:r>
            <a:r>
              <a:rPr lang="fr-FR" sz="1600" dirty="0" smtClean="0">
                <a:solidFill>
                  <a:srgbClr val="FF0000"/>
                </a:solidFill>
                <a:latin typeface="Comic Sans MS" pitchFamily="66" charset="0"/>
              </a:rPr>
              <a:t>MLI</a:t>
            </a:r>
            <a:r>
              <a:rPr lang="fr-FR" sz="1600" dirty="0" smtClean="0">
                <a:solidFill>
                  <a:schemeClr val="bg2"/>
                </a:solidFill>
                <a:latin typeface="Comic Sans MS" pitchFamily="66" charset="0"/>
              </a:rPr>
              <a:t> en français, soit </a:t>
            </a:r>
            <a:r>
              <a:rPr lang="fr-FR" sz="1600" dirty="0" smtClean="0">
                <a:solidFill>
                  <a:srgbClr val="00B050"/>
                </a:solidFill>
                <a:latin typeface="Comic Sans MS" pitchFamily="66" charset="0"/>
              </a:rPr>
              <a:t>Modulation de Largeur d’Impulsion</a:t>
            </a:r>
            <a:r>
              <a:rPr lang="fr-FR" sz="1600" dirty="0" smtClean="0">
                <a:solidFill>
                  <a:schemeClr val="bg2"/>
                </a:solidFill>
                <a:latin typeface="Comic Sans MS" pitchFamily="66" charset="0"/>
              </a:rPr>
              <a:t>) permet de faire varier la vitesse de rotation d’un moteur à courant continu avec l’aide d’une interface en faisant varier sa ‘‘période’’ d’alimentation.</a:t>
            </a:r>
          </a:p>
        </p:txBody>
      </p:sp>
      <p:sp>
        <p:nvSpPr>
          <p:cNvPr id="21" name="Rectangle 3"/>
          <p:cNvSpPr txBox="1">
            <a:spLocks noChangeArrowheads="1"/>
          </p:cNvSpPr>
          <p:nvPr/>
        </p:nvSpPr>
        <p:spPr bwMode="auto">
          <a:xfrm>
            <a:off x="5357818" y="4572008"/>
            <a:ext cx="3338498" cy="1785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pic>
        <p:nvPicPr>
          <p:cNvPr id="5122" name="Picture 2" descr="G:\PPE ascenseur 2006-2007\Images\PWM.gif"/>
          <p:cNvPicPr>
            <a:picLocks noChangeAspect="1" noChangeArrowheads="1"/>
          </p:cNvPicPr>
          <p:nvPr/>
        </p:nvPicPr>
        <p:blipFill>
          <a:blip r:embed="rId2"/>
          <a:srcRect/>
          <a:stretch>
            <a:fillRect/>
          </a:stretch>
        </p:blipFill>
        <p:spPr bwMode="auto">
          <a:xfrm>
            <a:off x="2786050" y="4500570"/>
            <a:ext cx="3467076" cy="139832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 presetClass="entr" presetSubtype="32"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box(out)">
                                      <p:cBhvr>
                                        <p:cTn id="12"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PPE ascenseur 2006-2007\TS_TP1_DESTRUCTEUR\PT2_Détail_PWM.jpg"/>
          <p:cNvPicPr>
            <a:picLocks noChangeAspect="1" noChangeArrowheads="1"/>
          </p:cNvPicPr>
          <p:nvPr/>
        </p:nvPicPr>
        <p:blipFill>
          <a:blip r:embed="rId2"/>
          <a:srcRect/>
          <a:stretch>
            <a:fillRect/>
          </a:stretch>
        </p:blipFill>
        <p:spPr bwMode="auto">
          <a:xfrm>
            <a:off x="428596" y="3000372"/>
            <a:ext cx="4238625" cy="2898775"/>
          </a:xfrm>
          <a:prstGeom prst="rect">
            <a:avLst/>
          </a:prstGeom>
          <a:noFill/>
        </p:spPr>
      </p:pic>
      <p:sp>
        <p:nvSpPr>
          <p:cNvPr id="7" name="Rectangle 3"/>
          <p:cNvSpPr txBox="1">
            <a:spLocks noChangeArrowheads="1"/>
          </p:cNvSpPr>
          <p:nvPr/>
        </p:nvSpPr>
        <p:spPr bwMode="auto">
          <a:xfrm>
            <a:off x="5143504" y="1571612"/>
            <a:ext cx="3481374" cy="12144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lang="fr-FR" sz="1600" kern="0" dirty="0" smtClean="0">
                <a:solidFill>
                  <a:schemeClr val="bg2"/>
                </a:solidFill>
                <a:latin typeface="Comic Sans MS" pitchFamily="66" charset="0"/>
              </a:rPr>
              <a:t>Le signal obtenu aux bornes du moteur à l’aide d’un oscilloscope</a:t>
            </a:r>
            <a:endParaRPr kumimoji="0" lang="fr-FR" sz="1600" b="0" i="0" u="none" strike="noStrike" kern="0" cap="none" spc="0" normalizeH="0" noProof="0" dirty="0" smtClean="0">
              <a:ln>
                <a:noFill/>
              </a:ln>
              <a:solidFill>
                <a:schemeClr val="bg2"/>
              </a:solidFill>
              <a:effectLst/>
              <a:uLnTx/>
              <a:uFillTx/>
              <a:latin typeface="Comic Sans MS" pitchFamily="66" charset="0"/>
              <a:ea typeface="+mn-ea"/>
              <a:cs typeface="+mn-cs"/>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dirty="0" smtClean="0">
              <a:solidFill>
                <a:schemeClr val="bg2"/>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baseline="0" dirty="0" smtClean="0">
              <a:solidFill>
                <a:schemeClr val="bg2"/>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cxnSp>
        <p:nvCxnSpPr>
          <p:cNvPr id="9" name="Connecteur droit avec flèche 8"/>
          <p:cNvCxnSpPr/>
          <p:nvPr/>
        </p:nvCxnSpPr>
        <p:spPr>
          <a:xfrm>
            <a:off x="2143108" y="3500438"/>
            <a:ext cx="642942" cy="1588"/>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Connecteur droit avec flèche 10"/>
          <p:cNvCxnSpPr/>
          <p:nvPr/>
        </p:nvCxnSpPr>
        <p:spPr>
          <a:xfrm>
            <a:off x="1357290" y="3429000"/>
            <a:ext cx="214314" cy="1588"/>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 name="ZoneTexte 12"/>
          <p:cNvSpPr txBox="1"/>
          <p:nvPr/>
        </p:nvSpPr>
        <p:spPr>
          <a:xfrm>
            <a:off x="1142976" y="3214686"/>
            <a:ext cx="428628" cy="253916"/>
          </a:xfrm>
          <a:prstGeom prst="rect">
            <a:avLst/>
          </a:prstGeom>
          <a:noFill/>
        </p:spPr>
        <p:txBody>
          <a:bodyPr wrap="square" rtlCol="0">
            <a:spAutoFit/>
          </a:bodyPr>
          <a:lstStyle/>
          <a:p>
            <a:r>
              <a:rPr lang="fr-FR" sz="1050" b="1" dirty="0" smtClean="0">
                <a:solidFill>
                  <a:srgbClr val="FF0000"/>
                </a:solidFill>
              </a:rPr>
              <a:t>T0</a:t>
            </a:r>
            <a:endParaRPr lang="fr-FR" sz="1050" b="1" dirty="0">
              <a:solidFill>
                <a:srgbClr val="FF0000"/>
              </a:solidFill>
            </a:endParaRPr>
          </a:p>
        </p:txBody>
      </p:sp>
      <p:sp>
        <p:nvSpPr>
          <p:cNvPr id="14" name="ZoneTexte 13"/>
          <p:cNvSpPr txBox="1"/>
          <p:nvPr/>
        </p:nvSpPr>
        <p:spPr>
          <a:xfrm>
            <a:off x="2285984" y="3214686"/>
            <a:ext cx="428628" cy="253916"/>
          </a:xfrm>
          <a:prstGeom prst="rect">
            <a:avLst/>
          </a:prstGeom>
          <a:noFill/>
        </p:spPr>
        <p:txBody>
          <a:bodyPr wrap="square" rtlCol="0">
            <a:spAutoFit/>
          </a:bodyPr>
          <a:lstStyle/>
          <a:p>
            <a:r>
              <a:rPr lang="fr-FR" sz="1050" b="1" dirty="0" smtClean="0">
                <a:solidFill>
                  <a:srgbClr val="FF0000"/>
                </a:solidFill>
              </a:rPr>
              <a:t>T1</a:t>
            </a:r>
            <a:endParaRPr lang="fr-FR" sz="1050" b="1" dirty="0">
              <a:solidFill>
                <a:srgbClr val="FF0000"/>
              </a:solidFil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215074" y="3357562"/>
            <a:ext cx="1000132" cy="787983"/>
          </a:xfrm>
          <a:prstGeom prst="rect">
            <a:avLst/>
          </a:prstGeom>
          <a:noFill/>
        </p:spPr>
      </p:pic>
      <p:cxnSp>
        <p:nvCxnSpPr>
          <p:cNvPr id="19" name="Connecteur droit avec flèche 18"/>
          <p:cNvCxnSpPr/>
          <p:nvPr/>
        </p:nvCxnSpPr>
        <p:spPr>
          <a:xfrm rot="5400000">
            <a:off x="5607851" y="4464851"/>
            <a:ext cx="1214446" cy="14287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ZoneTexte 19"/>
          <p:cNvSpPr txBox="1"/>
          <p:nvPr/>
        </p:nvSpPr>
        <p:spPr>
          <a:xfrm>
            <a:off x="5500694" y="5214950"/>
            <a:ext cx="1928826" cy="400110"/>
          </a:xfrm>
          <a:prstGeom prst="rect">
            <a:avLst/>
          </a:prstGeom>
          <a:noFill/>
        </p:spPr>
        <p:txBody>
          <a:bodyPr wrap="square" rtlCol="0">
            <a:spAutoFit/>
          </a:bodyPr>
          <a:lstStyle/>
          <a:p>
            <a:r>
              <a:rPr lang="fr-FR" sz="2000" dirty="0" smtClean="0">
                <a:solidFill>
                  <a:schemeClr val="bg2"/>
                </a:solidFill>
                <a:latin typeface="Mistral" pitchFamily="66" charset="0"/>
              </a:rPr>
              <a:t>Rapport cyclique</a:t>
            </a:r>
            <a:endParaRPr lang="fr-FR" sz="2000" dirty="0">
              <a:solidFill>
                <a:schemeClr val="bg2"/>
              </a:solidFill>
              <a:latin typeface="Mistral" pitchFamily="66" charset="0"/>
            </a:endParaRPr>
          </a:p>
        </p:txBody>
      </p:sp>
      <p:pic>
        <p:nvPicPr>
          <p:cNvPr id="12" name="Picture 2" descr="G:\PPE ascenseur 2006-2007\Images\PWM.gif"/>
          <p:cNvPicPr>
            <a:picLocks noChangeAspect="1" noChangeArrowheads="1"/>
          </p:cNvPicPr>
          <p:nvPr/>
        </p:nvPicPr>
        <p:blipFill>
          <a:blip r:embed="rId4"/>
          <a:srcRect/>
          <a:stretch>
            <a:fillRect/>
          </a:stretch>
        </p:blipFill>
        <p:spPr bwMode="auto">
          <a:xfrm>
            <a:off x="642910" y="500042"/>
            <a:ext cx="3467076" cy="1398323"/>
          </a:xfrm>
          <a:prstGeom prst="rect">
            <a:avLst/>
          </a:prstGeom>
          <a:ln>
            <a:noFill/>
          </a:ln>
          <a:effectLst>
            <a:outerShdw blurRad="292100" dist="139700" dir="2700000" algn="tl" rotWithShape="0">
              <a:srgbClr val="333333">
                <a:alpha val="65000"/>
              </a:srgbClr>
            </a:outerShdw>
          </a:effectLst>
        </p:spPr>
      </p:pic>
      <p:sp>
        <p:nvSpPr>
          <p:cNvPr id="15" name="Flèche vers le bas 14"/>
          <p:cNvSpPr/>
          <p:nvPr/>
        </p:nvSpPr>
        <p:spPr>
          <a:xfrm>
            <a:off x="2071670" y="2143116"/>
            <a:ext cx="357190" cy="571504"/>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ox(out)">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32" fill="hold" nodeType="click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box(out)">
                                      <p:cBhvr>
                                        <p:cTn id="24" dur="500"/>
                                        <p:tgtEl>
                                          <p:spTgt spid="102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1+#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1+#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027"/>
                                        </p:tgtEl>
                                        <p:attrNameLst>
                                          <p:attrName>style.visibility</p:attrName>
                                        </p:attrNameLst>
                                      </p:cBhvr>
                                      <p:to>
                                        <p:strVal val="visible"/>
                                      </p:to>
                                    </p:set>
                                    <p:anim calcmode="lin" valueType="num">
                                      <p:cBhvr additive="base">
                                        <p:cTn id="47" dur="500" fill="hold"/>
                                        <p:tgtEl>
                                          <p:spTgt spid="1027"/>
                                        </p:tgtEl>
                                        <p:attrNameLst>
                                          <p:attrName>ppt_x</p:attrName>
                                        </p:attrNameLst>
                                      </p:cBhvr>
                                      <p:tavLst>
                                        <p:tav tm="0">
                                          <p:val>
                                            <p:strVal val="1+#ppt_w/2"/>
                                          </p:val>
                                        </p:tav>
                                        <p:tav tm="100000">
                                          <p:val>
                                            <p:strVal val="#ppt_x"/>
                                          </p:val>
                                        </p:tav>
                                      </p:tavLst>
                                    </p:anim>
                                    <p:anim calcmode="lin" valueType="num">
                                      <p:cBhvr additive="base">
                                        <p:cTn id="48" dur="500" fill="hold"/>
                                        <p:tgtEl>
                                          <p:spTgt spid="1027"/>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1+#ppt_w/2"/>
                                          </p:val>
                                        </p:tav>
                                        <p:tav tm="100000">
                                          <p:val>
                                            <p:strVal val="#ppt_x"/>
                                          </p:val>
                                        </p:tav>
                                      </p:tavLst>
                                    </p:anim>
                                    <p:anim calcmode="lin" valueType="num">
                                      <p:cBhvr additive="base">
                                        <p:cTn id="52" dur="500" fill="hold"/>
                                        <p:tgtEl>
                                          <p:spTgt spid="19"/>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1+#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4" grpId="0"/>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4572000" y="1214422"/>
            <a:ext cx="4124316" cy="15001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rPr>
              <a:t>     Pour cela nous</a:t>
            </a:r>
            <a:r>
              <a:rPr kumimoji="0" lang="fr-FR" sz="1600" b="0" i="0" u="none" strike="noStrike" kern="0" cap="none" spc="0" normalizeH="0" noProof="0" dirty="0" smtClean="0">
                <a:ln>
                  <a:noFill/>
                </a:ln>
                <a:solidFill>
                  <a:schemeClr val="bg2"/>
                </a:solidFill>
                <a:effectLst/>
                <a:uLnTx/>
                <a:uFillTx/>
                <a:latin typeface="Comic Sans MS" pitchFamily="66" charset="0"/>
                <a:ea typeface="+mn-ea"/>
                <a:cs typeface="+mn-cs"/>
              </a:rPr>
              <a:t> utilisons une carte électronique reliée à la carte SSI par un câble blindé par lequel toutes les informations sont transmises (sens, vitesse…)</a:t>
            </a: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dirty="0" smtClean="0">
              <a:solidFill>
                <a:schemeClr val="bg2"/>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baseline="0" dirty="0" smtClean="0">
              <a:solidFill>
                <a:schemeClr val="bg2"/>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grpSp>
        <p:nvGrpSpPr>
          <p:cNvPr id="23" name="Groupe 22"/>
          <p:cNvGrpSpPr/>
          <p:nvPr/>
        </p:nvGrpSpPr>
        <p:grpSpPr>
          <a:xfrm>
            <a:off x="285720" y="0"/>
            <a:ext cx="3600000" cy="4000528"/>
            <a:chOff x="571472" y="214290"/>
            <a:chExt cx="3600000" cy="4000528"/>
          </a:xfrm>
        </p:grpSpPr>
        <p:pic>
          <p:nvPicPr>
            <p:cNvPr id="6146" name="Picture 2" descr="G:\PPE ascenseur 2006-2007\Maquette\Maquette ascenseur (modif PPE)\CIMG0051.JPG"/>
            <p:cNvPicPr>
              <a:picLocks noChangeAspect="1" noChangeArrowheads="1"/>
            </p:cNvPicPr>
            <p:nvPr/>
          </p:nvPicPr>
          <p:blipFill>
            <a:blip r:embed="rId2" cstate="print"/>
            <a:srcRect/>
            <a:stretch>
              <a:fillRect/>
            </a:stretch>
          </p:blipFill>
          <p:spPr bwMode="auto">
            <a:xfrm>
              <a:off x="571472" y="928670"/>
              <a:ext cx="3600000" cy="270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18" name="Connecteur droit avec flèche 17"/>
            <p:cNvCxnSpPr/>
            <p:nvPr/>
          </p:nvCxnSpPr>
          <p:spPr>
            <a:xfrm rot="5400000" flipH="1" flipV="1">
              <a:off x="2108183" y="749281"/>
              <a:ext cx="357190" cy="1588"/>
            </a:xfrm>
            <a:prstGeom prst="straightConnector1">
              <a:avLst/>
            </a:prstGeom>
            <a:ln>
              <a:solidFill>
                <a:srgbClr val="FF0000"/>
              </a:solidFill>
              <a:tailEnd type="arrow"/>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20" name="Connecteur droit avec flèche 19"/>
            <p:cNvCxnSpPr/>
            <p:nvPr/>
          </p:nvCxnSpPr>
          <p:spPr>
            <a:xfrm rot="5400000" flipH="1" flipV="1">
              <a:off x="2179621" y="3749677"/>
              <a:ext cx="357190" cy="1588"/>
            </a:xfrm>
            <a:prstGeom prst="straightConnector1">
              <a:avLst/>
            </a:prstGeom>
            <a:ln>
              <a:solidFill>
                <a:srgbClr val="FF0000"/>
              </a:solidFill>
              <a:tailEnd type="arrow"/>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21" name="Rectangle 3"/>
            <p:cNvSpPr txBox="1">
              <a:spLocks noChangeArrowheads="1"/>
            </p:cNvSpPr>
            <p:nvPr/>
          </p:nvSpPr>
          <p:spPr bwMode="auto">
            <a:xfrm>
              <a:off x="1428728" y="3929066"/>
              <a:ext cx="1928826" cy="2857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lang="fr-FR" sz="1600" kern="0" dirty="0" smtClean="0">
                  <a:solidFill>
                    <a:schemeClr val="bg1"/>
                  </a:solidFill>
                  <a:latin typeface="Comic Sans MS" pitchFamily="66" charset="0"/>
                </a:rPr>
                <a:t>De la carte SSI</a:t>
              </a: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baseline="0" dirty="0" smtClean="0">
                <a:solidFill>
                  <a:schemeClr val="bg1"/>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1"/>
                </a:solidFill>
                <a:effectLst/>
                <a:uLnTx/>
                <a:uFillTx/>
                <a:latin typeface="Comic Sans MS" pitchFamily="66" charset="0"/>
                <a:ea typeface="+mn-ea"/>
                <a:cs typeface="+mn-cs"/>
              </a:endParaRPr>
            </a:p>
          </p:txBody>
        </p:sp>
        <p:sp>
          <p:nvSpPr>
            <p:cNvPr id="22" name="Rectangle 3"/>
            <p:cNvSpPr txBox="1">
              <a:spLocks noChangeArrowheads="1"/>
            </p:cNvSpPr>
            <p:nvPr/>
          </p:nvSpPr>
          <p:spPr bwMode="auto">
            <a:xfrm>
              <a:off x="1428728" y="214290"/>
              <a:ext cx="1928826" cy="2857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lang="fr-FR" sz="1600" kern="0" dirty="0" smtClean="0">
                  <a:solidFill>
                    <a:schemeClr val="bg1"/>
                  </a:solidFill>
                  <a:latin typeface="Comic Sans MS" pitchFamily="66" charset="0"/>
                </a:rPr>
                <a:t>Vers le moteur</a:t>
              </a: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baseline="0" dirty="0" smtClean="0">
                <a:solidFill>
                  <a:schemeClr val="bg1"/>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1"/>
                </a:solidFill>
                <a:effectLst/>
                <a:uLnTx/>
                <a:uFillTx/>
                <a:latin typeface="Comic Sans MS" pitchFamily="66" charset="0"/>
                <a:ea typeface="+mn-ea"/>
                <a:cs typeface="+mn-cs"/>
              </a:endParaRPr>
            </a:p>
          </p:txBody>
        </p:sp>
      </p:grpSp>
      <p:pic>
        <p:nvPicPr>
          <p:cNvPr id="6147" name="Picture 3" descr="G:\PPE ascenseur 2006-2007\Maquette\Maquette ascenseur (modif PPE)\CIMG0061.JPG"/>
          <p:cNvPicPr>
            <a:picLocks noChangeAspect="1" noChangeArrowheads="1"/>
          </p:cNvPicPr>
          <p:nvPr/>
        </p:nvPicPr>
        <p:blipFill>
          <a:blip r:embed="rId3" cstate="print"/>
          <a:srcRect/>
          <a:stretch>
            <a:fillRect/>
          </a:stretch>
        </p:blipFill>
        <p:spPr bwMode="auto">
          <a:xfrm>
            <a:off x="5357818" y="3714752"/>
            <a:ext cx="3600000" cy="270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5" name="Flèche droite à entaille 24"/>
          <p:cNvSpPr/>
          <p:nvPr/>
        </p:nvSpPr>
        <p:spPr>
          <a:xfrm rot="1648116">
            <a:off x="3753270" y="3595909"/>
            <a:ext cx="2286016" cy="285752"/>
          </a:xfrm>
          <a:prstGeom prst="notched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fr-FR"/>
          </a:p>
        </p:txBody>
      </p:sp>
      <p:sp>
        <p:nvSpPr>
          <p:cNvPr id="26" name="Rectangle 3"/>
          <p:cNvSpPr txBox="1">
            <a:spLocks noChangeArrowheads="1"/>
          </p:cNvSpPr>
          <p:nvPr/>
        </p:nvSpPr>
        <p:spPr bwMode="auto">
          <a:xfrm>
            <a:off x="1214414" y="4714884"/>
            <a:ext cx="3071834" cy="8572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50000"/>
              </a:spcBef>
              <a:spcAft>
                <a:spcPct val="0"/>
              </a:spcAft>
              <a:buClrTx/>
              <a:buSzTx/>
              <a:buFontTx/>
              <a:buNone/>
              <a:tabLst/>
              <a:defRPr/>
            </a:pPr>
            <a:r>
              <a:rPr lang="fr-FR" sz="1600" kern="0" dirty="0" smtClean="0">
                <a:solidFill>
                  <a:schemeClr val="bg2"/>
                </a:solidFill>
                <a:latin typeface="Comic Sans MS" pitchFamily="66" charset="0"/>
              </a:rPr>
              <a:t>Une fois installée le plus près du moteur à l’intérieur de la gaine</a:t>
            </a: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lang="fr-FR" sz="1600" kern="0" baseline="0" dirty="0" smtClean="0">
              <a:solidFill>
                <a:schemeClr val="bg2"/>
              </a:solidFill>
              <a:latin typeface="Comic Sans MS" pitchFamily="66" charset="0"/>
            </a:endParaRPr>
          </a:p>
          <a:p>
            <a:pPr marL="342900" marR="0" lvl="0" indent="-342900" algn="ct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ox(out)">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0-#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 presetClass="entr" presetSubtype="32" fill="hold" nodeType="clickEffect">
                                  <p:stCondLst>
                                    <p:cond delay="0"/>
                                  </p:stCondLst>
                                  <p:childTnLst>
                                    <p:set>
                                      <p:cBhvr>
                                        <p:cTn id="29" dur="1" fill="hold">
                                          <p:stCondLst>
                                            <p:cond delay="0"/>
                                          </p:stCondLst>
                                        </p:cTn>
                                        <p:tgtEl>
                                          <p:spTgt spid="6147"/>
                                        </p:tgtEl>
                                        <p:attrNameLst>
                                          <p:attrName>style.visibility</p:attrName>
                                        </p:attrNameLst>
                                      </p:cBhvr>
                                      <p:to>
                                        <p:strVal val="visible"/>
                                      </p:to>
                                    </p:set>
                                    <p:animEffect transition="in" filter="box(out)">
                                      <p:cBhvr>
                                        <p:cTn id="30"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5" grpId="0" animBg="1"/>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La gestion par I2C</a:t>
            </a:r>
          </a:p>
        </p:txBody>
      </p:sp>
      <p:sp>
        <p:nvSpPr>
          <p:cNvPr id="7171" name="Rectangle 3"/>
          <p:cNvSpPr>
            <a:spLocks noGrp="1" noChangeArrowheads="1"/>
          </p:cNvSpPr>
          <p:nvPr>
            <p:ph type="body" sz="half" idx="2"/>
          </p:nvPr>
        </p:nvSpPr>
        <p:spPr>
          <a:xfrm>
            <a:off x="3929058" y="2357430"/>
            <a:ext cx="4767258" cy="3929090"/>
          </a:xfrm>
        </p:spPr>
        <p:txBody>
          <a:bodyPr/>
          <a:lstStyle/>
          <a:p>
            <a:pPr algn="ctr" eaLnBrk="1" hangingPunct="1">
              <a:spcBef>
                <a:spcPct val="50000"/>
              </a:spcBef>
              <a:buFontTx/>
              <a:buNone/>
              <a:defRPr/>
            </a:pPr>
            <a:r>
              <a:rPr lang="fr-FR" sz="1600" dirty="0" smtClean="0">
                <a:solidFill>
                  <a:schemeClr val="bg2"/>
                </a:solidFill>
                <a:latin typeface="Comic Sans MS" pitchFamily="66" charset="0"/>
              </a:rPr>
              <a:t>Cette carte joue le rôle d’interface entre la carte SSI et toutes nos entrées-sorties. Le but de l’I2C est de pouvoir relier plusieurs composants électroniques entre eux grâce à 3 fils uniquement : </a:t>
            </a:r>
            <a:r>
              <a:rPr lang="fr-FR" sz="1600" dirty="0" smtClean="0">
                <a:solidFill>
                  <a:srgbClr val="FF0000"/>
                </a:solidFill>
                <a:latin typeface="Comic Sans MS" pitchFamily="66" charset="0"/>
              </a:rPr>
              <a:t>SDA, SCL et la Masse</a:t>
            </a:r>
            <a:r>
              <a:rPr lang="fr-FR" sz="1600" dirty="0" smtClean="0">
                <a:solidFill>
                  <a:schemeClr val="bg2"/>
                </a:solidFill>
                <a:latin typeface="Comic Sans MS" pitchFamily="66" charset="0"/>
              </a:rPr>
              <a:t>.</a:t>
            </a: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Chaque port correspond à un composant (PCF8574) possédant une adresse qui lui est propre. </a:t>
            </a: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La carte permet donc de minimiser les fils de transmission et d’augmenter le nombre d’entrées et de sorties.</a:t>
            </a:r>
          </a:p>
        </p:txBody>
      </p:sp>
      <p:sp>
        <p:nvSpPr>
          <p:cNvPr id="21" name="Rectangle 3"/>
          <p:cNvSpPr txBox="1">
            <a:spLocks noChangeArrowheads="1"/>
          </p:cNvSpPr>
          <p:nvPr/>
        </p:nvSpPr>
        <p:spPr bwMode="auto">
          <a:xfrm>
            <a:off x="5357818" y="4572008"/>
            <a:ext cx="3338498" cy="1785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grpSp>
        <p:nvGrpSpPr>
          <p:cNvPr id="29" name="Groupe 28"/>
          <p:cNvGrpSpPr/>
          <p:nvPr/>
        </p:nvGrpSpPr>
        <p:grpSpPr>
          <a:xfrm>
            <a:off x="285720" y="2800702"/>
            <a:ext cx="3600000" cy="2842876"/>
            <a:chOff x="285720" y="2143116"/>
            <a:chExt cx="3600000" cy="2842876"/>
          </a:xfrm>
        </p:grpSpPr>
        <p:pic>
          <p:nvPicPr>
            <p:cNvPr id="3074" name="Picture 2" descr="G:\PPE ascenseur 2006-2007\Maquette\Maquette ascenseur (modif PPE)\CIMG0080.JPG"/>
            <p:cNvPicPr>
              <a:picLocks noChangeAspect="1" noChangeArrowheads="1"/>
            </p:cNvPicPr>
            <p:nvPr/>
          </p:nvPicPr>
          <p:blipFill>
            <a:blip r:embed="rId2" cstate="print"/>
            <a:srcRect/>
            <a:stretch>
              <a:fillRect/>
            </a:stretch>
          </p:blipFill>
          <p:spPr bwMode="auto">
            <a:xfrm>
              <a:off x="285720" y="2285992"/>
              <a:ext cx="3600000" cy="2700000"/>
            </a:xfrm>
            <a:prstGeom prst="rect">
              <a:avLst/>
            </a:prstGeom>
            <a:noFill/>
            <a:effectLst>
              <a:softEdge rad="317500"/>
            </a:effectLst>
          </p:spPr>
        </p:pic>
        <p:cxnSp>
          <p:nvCxnSpPr>
            <p:cNvPr id="23" name="Connecteur droit avec flèche 22"/>
            <p:cNvCxnSpPr/>
            <p:nvPr/>
          </p:nvCxnSpPr>
          <p:spPr>
            <a:xfrm rot="5400000">
              <a:off x="2786844" y="2999578"/>
              <a:ext cx="1000132"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4" name="ZoneTexte 23"/>
            <p:cNvSpPr txBox="1"/>
            <p:nvPr/>
          </p:nvSpPr>
          <p:spPr>
            <a:xfrm>
              <a:off x="357158" y="2143116"/>
              <a:ext cx="3429024" cy="246221"/>
            </a:xfrm>
            <a:prstGeom prst="rect">
              <a:avLst/>
            </a:prstGeom>
            <a:noFill/>
          </p:spPr>
          <p:txBody>
            <a:bodyPr wrap="square" rtlCol="0">
              <a:spAutoFit/>
            </a:bodyPr>
            <a:lstStyle/>
            <a:p>
              <a:r>
                <a:rPr lang="fr-FR" sz="1000" dirty="0" smtClean="0">
                  <a:solidFill>
                    <a:schemeClr val="accent3">
                      <a:lumMod val="50000"/>
                    </a:schemeClr>
                  </a:solidFill>
                  <a:latin typeface="Snap ITC" pitchFamily="82" charset="0"/>
                </a:rPr>
                <a:t>PORT D     PORT C     PORT B       PORT A</a:t>
              </a:r>
              <a:endParaRPr lang="fr-FR" sz="1000" dirty="0">
                <a:solidFill>
                  <a:schemeClr val="accent3">
                    <a:lumMod val="50000"/>
                  </a:schemeClr>
                </a:solidFill>
                <a:latin typeface="Snap ITC" pitchFamily="82" charset="0"/>
              </a:endParaRPr>
            </a:p>
          </p:txBody>
        </p:sp>
        <p:cxnSp>
          <p:nvCxnSpPr>
            <p:cNvPr id="26" name="Connecteur droit avec flèche 25"/>
            <p:cNvCxnSpPr/>
            <p:nvPr/>
          </p:nvCxnSpPr>
          <p:spPr>
            <a:xfrm rot="5400000">
              <a:off x="1929588" y="2999578"/>
              <a:ext cx="1000132"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7" name="Connecteur droit avec flèche 26"/>
            <p:cNvCxnSpPr/>
            <p:nvPr/>
          </p:nvCxnSpPr>
          <p:spPr>
            <a:xfrm rot="5400000">
              <a:off x="1142182" y="2999578"/>
              <a:ext cx="1000132"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8" name="Connecteur droit avec flèche 27"/>
            <p:cNvCxnSpPr/>
            <p:nvPr/>
          </p:nvCxnSpPr>
          <p:spPr>
            <a:xfrm rot="5400000">
              <a:off x="286514" y="2999578"/>
              <a:ext cx="1000132"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20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fade">
                                      <p:cBhvr>
                                        <p:cTn id="12" dur="2000"/>
                                        <p:tgtEl>
                                          <p:spTgt spid="71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animEffect transition="in" filter="fade">
                                      <p:cBhvr>
                                        <p:cTn id="17" dur="2000"/>
                                        <p:tgtEl>
                                          <p:spTgt spid="717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ox(out)">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type="body" sz="half" idx="2"/>
          </p:nvPr>
        </p:nvSpPr>
        <p:spPr>
          <a:xfrm>
            <a:off x="214282" y="285728"/>
            <a:ext cx="8572560" cy="4000528"/>
          </a:xfrm>
        </p:spPr>
        <p:txBody>
          <a:bodyPr/>
          <a:lstStyle/>
          <a:p>
            <a:pPr eaLnBrk="1" hangingPunct="1">
              <a:spcBef>
                <a:spcPct val="50000"/>
              </a:spcBef>
              <a:buFontTx/>
              <a:buNone/>
              <a:defRPr/>
            </a:pPr>
            <a:r>
              <a:rPr lang="fr-FR" sz="1600" b="1" dirty="0" smtClean="0">
                <a:solidFill>
                  <a:srgbClr val="FF0000"/>
                </a:solidFill>
                <a:latin typeface="Comic Sans MS" pitchFamily="66" charset="0"/>
              </a:rPr>
              <a:t>I²C</a:t>
            </a:r>
            <a:r>
              <a:rPr lang="fr-FR" sz="1600" dirty="0" smtClean="0">
                <a:solidFill>
                  <a:schemeClr val="bg2"/>
                </a:solidFill>
                <a:latin typeface="Comic Sans MS" pitchFamily="66" charset="0"/>
              </a:rPr>
              <a:t> (pour </a:t>
            </a:r>
            <a:r>
              <a:rPr lang="fr-FR" sz="1600" i="1" dirty="0" smtClean="0">
                <a:solidFill>
                  <a:schemeClr val="bg2"/>
                </a:solidFill>
                <a:latin typeface="Comic Sans MS" pitchFamily="66" charset="0"/>
              </a:rPr>
              <a:t>Inter Integrated Circuit Bus</a:t>
            </a:r>
            <a:r>
              <a:rPr lang="fr-FR" sz="1600" dirty="0" smtClean="0">
                <a:solidFill>
                  <a:schemeClr val="bg2"/>
                </a:solidFill>
                <a:latin typeface="Comic Sans MS" pitchFamily="66" charset="0"/>
              </a:rPr>
              <a:t>) est le nom du bus, développé par Philips pour des applications de </a:t>
            </a:r>
            <a:r>
              <a:rPr lang="fr-FR" sz="1600" dirty="0" smtClean="0">
                <a:solidFill>
                  <a:srgbClr val="FF0000"/>
                </a:solidFill>
                <a:latin typeface="Comic Sans MS" pitchFamily="66" charset="0"/>
              </a:rPr>
              <a:t>domotique</a:t>
            </a:r>
            <a:r>
              <a:rPr lang="fr-FR" sz="1600" dirty="0" smtClean="0">
                <a:solidFill>
                  <a:schemeClr val="bg2"/>
                </a:solidFill>
                <a:latin typeface="Comic Sans MS" pitchFamily="66" charset="0"/>
              </a:rPr>
              <a:t> et d’électronique domestique au début des années </a:t>
            </a:r>
            <a:r>
              <a:rPr lang="fr-FR" sz="1600" dirty="0" smtClean="0">
                <a:solidFill>
                  <a:srgbClr val="FF0000"/>
                </a:solidFill>
                <a:latin typeface="Comic Sans MS" pitchFamily="66" charset="0"/>
              </a:rPr>
              <a:t>1980</a:t>
            </a:r>
            <a:r>
              <a:rPr lang="fr-FR" sz="1600" dirty="0" smtClean="0">
                <a:solidFill>
                  <a:schemeClr val="bg2"/>
                </a:solidFill>
                <a:latin typeface="Comic Sans MS" pitchFamily="66" charset="0"/>
              </a:rPr>
              <a:t>, notamment pour permettre de relier facilement à un microprocesseur les différents circuits d’une télévision moderne. Ce bus permet à plusieurs composants de se </a:t>
            </a:r>
            <a:r>
              <a:rPr lang="fr-FR" sz="1600" dirty="0" smtClean="0">
                <a:solidFill>
                  <a:srgbClr val="FF0000"/>
                </a:solidFill>
                <a:latin typeface="Comic Sans MS" pitchFamily="66" charset="0"/>
              </a:rPr>
              <a:t>transmettre</a:t>
            </a:r>
            <a:r>
              <a:rPr lang="fr-FR" sz="1600" dirty="0" smtClean="0">
                <a:solidFill>
                  <a:schemeClr val="bg2"/>
                </a:solidFill>
                <a:latin typeface="Comic Sans MS" pitchFamily="66" charset="0"/>
              </a:rPr>
              <a:t> </a:t>
            </a:r>
            <a:r>
              <a:rPr lang="fr-FR" sz="1600" dirty="0" smtClean="0">
                <a:solidFill>
                  <a:srgbClr val="FF0000"/>
                </a:solidFill>
                <a:latin typeface="Comic Sans MS" pitchFamily="66" charset="0"/>
              </a:rPr>
              <a:t>des</a:t>
            </a:r>
            <a:r>
              <a:rPr lang="fr-FR" sz="1600" dirty="0" smtClean="0">
                <a:solidFill>
                  <a:schemeClr val="bg2"/>
                </a:solidFill>
                <a:latin typeface="Comic Sans MS" pitchFamily="66" charset="0"/>
              </a:rPr>
              <a:t> </a:t>
            </a:r>
            <a:r>
              <a:rPr lang="fr-FR" sz="1600" dirty="0" smtClean="0">
                <a:solidFill>
                  <a:srgbClr val="FF0000"/>
                </a:solidFill>
                <a:latin typeface="Comic Sans MS" pitchFamily="66" charset="0"/>
              </a:rPr>
              <a:t>informations</a:t>
            </a:r>
            <a:r>
              <a:rPr lang="fr-FR" sz="1600" dirty="0" smtClean="0">
                <a:solidFill>
                  <a:schemeClr val="bg2"/>
                </a:solidFill>
                <a:latin typeface="Comic Sans MS" pitchFamily="66" charset="0"/>
              </a:rPr>
              <a:t> entre eux.</a:t>
            </a:r>
            <a:r>
              <a:rPr lang="fr-FR" sz="1600" i="1" dirty="0" smtClean="0">
                <a:solidFill>
                  <a:schemeClr val="bg2"/>
                </a:solidFill>
                <a:latin typeface="Comic Sans MS" pitchFamily="66" charset="0"/>
              </a:rPr>
              <a:t> </a:t>
            </a:r>
          </a:p>
          <a:p>
            <a:pPr eaLnBrk="1" hangingPunct="1">
              <a:spcBef>
                <a:spcPct val="50000"/>
              </a:spcBef>
              <a:buFontTx/>
              <a:buNone/>
              <a:defRPr/>
            </a:pPr>
            <a:endParaRPr lang="fr-FR" sz="1600" i="1" dirty="0" smtClean="0">
              <a:solidFill>
                <a:srgbClr val="FF0000"/>
              </a:solidFill>
              <a:latin typeface="Comic Sans MS" pitchFamily="66" charset="0"/>
            </a:endParaRPr>
          </a:p>
          <a:p>
            <a:pPr eaLnBrk="1" hangingPunct="1">
              <a:spcBef>
                <a:spcPct val="50000"/>
              </a:spcBef>
              <a:buFontTx/>
              <a:buNone/>
              <a:defRPr/>
            </a:pPr>
            <a:r>
              <a:rPr lang="fr-FR" sz="1600" u="sng" dirty="0" smtClean="0">
                <a:solidFill>
                  <a:schemeClr val="bg2"/>
                </a:solidFill>
                <a:latin typeface="Comic Sans MS" pitchFamily="66" charset="0"/>
              </a:rPr>
              <a:t>Un bus i2c contient trois fils :</a:t>
            </a:r>
          </a:p>
          <a:p>
            <a:pPr eaLnBrk="1" hangingPunct="1">
              <a:spcBef>
                <a:spcPct val="50000"/>
              </a:spcBef>
              <a:buFontTx/>
              <a:buNone/>
              <a:defRPr/>
            </a:pPr>
            <a:r>
              <a:rPr lang="fr-FR" sz="800" dirty="0" smtClean="0">
                <a:solidFill>
                  <a:schemeClr val="bg2"/>
                </a:solidFill>
                <a:latin typeface="Comic Sans MS" pitchFamily="66" charset="0"/>
              </a:rPr>
              <a:t/>
            </a:r>
            <a:br>
              <a:rPr lang="fr-FR" sz="800" dirty="0" smtClean="0">
                <a:solidFill>
                  <a:schemeClr val="bg2"/>
                </a:solidFill>
                <a:latin typeface="Comic Sans MS" pitchFamily="66" charset="0"/>
              </a:rPr>
            </a:br>
            <a:r>
              <a:rPr lang="fr-FR" sz="1600" dirty="0" smtClean="0">
                <a:solidFill>
                  <a:schemeClr val="bg2"/>
                </a:solidFill>
                <a:latin typeface="Comic Sans MS" pitchFamily="66" charset="0"/>
              </a:rPr>
              <a:t>- Un signal de </a:t>
            </a:r>
            <a:r>
              <a:rPr lang="fr-FR" sz="1600" dirty="0" smtClean="0">
                <a:solidFill>
                  <a:srgbClr val="00B050"/>
                </a:solidFill>
                <a:latin typeface="Comic Sans MS" pitchFamily="66" charset="0"/>
              </a:rPr>
              <a:t>donnée</a:t>
            </a:r>
            <a:r>
              <a:rPr lang="fr-FR" sz="1600" dirty="0" smtClean="0">
                <a:solidFill>
                  <a:schemeClr val="bg2"/>
                </a:solidFill>
                <a:latin typeface="Comic Sans MS" pitchFamily="66" charset="0"/>
              </a:rPr>
              <a:t> ( </a:t>
            </a:r>
            <a:r>
              <a:rPr lang="fr-FR" sz="1600" dirty="0" smtClean="0">
                <a:solidFill>
                  <a:schemeClr val="bg1">
                    <a:lumMod val="75000"/>
                  </a:schemeClr>
                </a:solidFill>
                <a:latin typeface="Comic Sans MS" pitchFamily="66" charset="0"/>
              </a:rPr>
              <a:t>SDA</a:t>
            </a:r>
            <a:r>
              <a:rPr lang="fr-FR" sz="1600" dirty="0" smtClean="0">
                <a:solidFill>
                  <a:schemeClr val="bg2"/>
                </a:solidFill>
                <a:latin typeface="Comic Sans MS" pitchFamily="66" charset="0"/>
              </a:rPr>
              <a:t> )</a:t>
            </a:r>
            <a:br>
              <a:rPr lang="fr-FR" sz="1600" dirty="0" smtClean="0">
                <a:solidFill>
                  <a:schemeClr val="bg2"/>
                </a:solidFill>
                <a:latin typeface="Comic Sans MS" pitchFamily="66" charset="0"/>
              </a:rPr>
            </a:br>
            <a:r>
              <a:rPr lang="fr-FR" sz="1600" dirty="0" smtClean="0">
                <a:solidFill>
                  <a:schemeClr val="bg2"/>
                </a:solidFill>
                <a:latin typeface="Comic Sans MS" pitchFamily="66" charset="0"/>
              </a:rPr>
              <a:t>- Un signal d'</a:t>
            </a:r>
            <a:r>
              <a:rPr lang="fr-FR" sz="1600" dirty="0" smtClean="0">
                <a:solidFill>
                  <a:srgbClr val="00B050"/>
                </a:solidFill>
                <a:latin typeface="Comic Sans MS" pitchFamily="66" charset="0"/>
              </a:rPr>
              <a:t>horloge</a:t>
            </a:r>
            <a:r>
              <a:rPr lang="fr-FR" sz="1600" dirty="0" smtClean="0">
                <a:solidFill>
                  <a:schemeClr val="bg2"/>
                </a:solidFill>
                <a:latin typeface="Comic Sans MS" pitchFamily="66" charset="0"/>
              </a:rPr>
              <a:t> ( </a:t>
            </a:r>
            <a:r>
              <a:rPr lang="fr-FR" sz="1600" dirty="0" smtClean="0">
                <a:solidFill>
                  <a:schemeClr val="bg1">
                    <a:lumMod val="75000"/>
                  </a:schemeClr>
                </a:solidFill>
                <a:latin typeface="Comic Sans MS" pitchFamily="66" charset="0"/>
              </a:rPr>
              <a:t>SCL</a:t>
            </a:r>
            <a:r>
              <a:rPr lang="fr-FR" sz="1600" dirty="0" smtClean="0">
                <a:solidFill>
                  <a:schemeClr val="bg2"/>
                </a:solidFill>
                <a:latin typeface="Comic Sans MS" pitchFamily="66" charset="0"/>
              </a:rPr>
              <a:t> )</a:t>
            </a:r>
            <a:br>
              <a:rPr lang="fr-FR" sz="1600" dirty="0" smtClean="0">
                <a:solidFill>
                  <a:schemeClr val="bg2"/>
                </a:solidFill>
                <a:latin typeface="Comic Sans MS" pitchFamily="66" charset="0"/>
              </a:rPr>
            </a:br>
            <a:r>
              <a:rPr lang="fr-FR" sz="1600" dirty="0" smtClean="0">
                <a:solidFill>
                  <a:schemeClr val="bg2"/>
                </a:solidFill>
                <a:latin typeface="Comic Sans MS" pitchFamily="66" charset="0"/>
              </a:rPr>
              <a:t>- Un signal de </a:t>
            </a:r>
            <a:r>
              <a:rPr lang="fr-FR" sz="1600" dirty="0" smtClean="0">
                <a:solidFill>
                  <a:srgbClr val="00B050"/>
                </a:solidFill>
                <a:latin typeface="Comic Sans MS" pitchFamily="66" charset="0"/>
              </a:rPr>
              <a:t>référence</a:t>
            </a:r>
            <a:r>
              <a:rPr lang="fr-FR" sz="1600" dirty="0" smtClean="0">
                <a:solidFill>
                  <a:schemeClr val="bg2"/>
                </a:solidFill>
                <a:latin typeface="Comic Sans MS" pitchFamily="66" charset="0"/>
              </a:rPr>
              <a:t> ( </a:t>
            </a:r>
            <a:r>
              <a:rPr lang="fr-FR" sz="1600" dirty="0" smtClean="0">
                <a:solidFill>
                  <a:schemeClr val="bg1">
                    <a:lumMod val="75000"/>
                  </a:schemeClr>
                </a:solidFill>
                <a:latin typeface="Comic Sans MS" pitchFamily="66" charset="0"/>
              </a:rPr>
              <a:t>Masse</a:t>
            </a:r>
            <a:r>
              <a:rPr lang="fr-FR" sz="1600" dirty="0" smtClean="0">
                <a:solidFill>
                  <a:schemeClr val="bg2"/>
                </a:solidFill>
                <a:latin typeface="Comic Sans MS" pitchFamily="66" charset="0"/>
              </a:rPr>
              <a:t> )</a:t>
            </a:r>
          </a:p>
          <a:p>
            <a:pPr eaLnBrk="1" hangingPunct="1">
              <a:spcBef>
                <a:spcPct val="50000"/>
              </a:spcBef>
              <a:buFontTx/>
              <a:buNone/>
              <a:defRPr/>
            </a:pPr>
            <a:endParaRPr lang="fr-FR" sz="1600" dirty="0" smtClean="0">
              <a:solidFill>
                <a:schemeClr val="bg2"/>
              </a:solidFill>
              <a:latin typeface="Comic Sans MS" pitchFamily="66" charset="0"/>
            </a:endParaRPr>
          </a:p>
          <a:p>
            <a:pPr eaLnBrk="1" hangingPunct="1">
              <a:spcBef>
                <a:spcPct val="50000"/>
              </a:spcBef>
              <a:buFontTx/>
              <a:buNone/>
              <a:defRPr/>
            </a:pPr>
            <a:r>
              <a:rPr lang="fr-FR" sz="1600" dirty="0" smtClean="0">
                <a:solidFill>
                  <a:schemeClr val="bg2"/>
                </a:solidFill>
                <a:latin typeface="Comic Sans MS" pitchFamily="66" charset="0"/>
              </a:rPr>
              <a:t>Les données sont transmises en </a:t>
            </a:r>
            <a:r>
              <a:rPr lang="fr-FR" sz="1600" dirty="0" smtClean="0">
                <a:solidFill>
                  <a:srgbClr val="FF0000"/>
                </a:solidFill>
                <a:latin typeface="Comic Sans MS" pitchFamily="66" charset="0"/>
              </a:rPr>
              <a:t>Série</a:t>
            </a:r>
            <a:r>
              <a:rPr lang="fr-FR" sz="1600" dirty="0" smtClean="0">
                <a:solidFill>
                  <a:schemeClr val="bg2"/>
                </a:solidFill>
                <a:latin typeface="Comic Sans MS" pitchFamily="66" charset="0"/>
              </a:rPr>
              <a:t> de manière </a:t>
            </a:r>
            <a:r>
              <a:rPr lang="fr-FR" sz="1600" dirty="0" smtClean="0">
                <a:solidFill>
                  <a:srgbClr val="FF0000"/>
                </a:solidFill>
                <a:latin typeface="Comic Sans MS" pitchFamily="66" charset="0"/>
              </a:rPr>
              <a:t>synchrone</a:t>
            </a:r>
            <a:r>
              <a:rPr lang="fr-FR" sz="1600" dirty="0" smtClean="0">
                <a:solidFill>
                  <a:schemeClr val="bg2"/>
                </a:solidFill>
                <a:latin typeface="Comic Sans MS" pitchFamily="66" charset="0"/>
              </a:rPr>
              <a:t>, soit les unes à la suite des autres, synchronisées pas le signal </a:t>
            </a:r>
            <a:r>
              <a:rPr lang="fr-FR" sz="1600" dirty="0" smtClean="0">
                <a:solidFill>
                  <a:srgbClr val="FF0000"/>
                </a:solidFill>
                <a:latin typeface="Comic Sans MS" pitchFamily="66" charset="0"/>
              </a:rPr>
              <a:t>d’horloge</a:t>
            </a:r>
            <a:r>
              <a:rPr lang="fr-FR" sz="1600" dirty="0" smtClean="0">
                <a:solidFill>
                  <a:schemeClr val="bg2"/>
                </a:solidFill>
                <a:latin typeface="Comic Sans MS" pitchFamily="66" charset="0"/>
              </a:rPr>
              <a:t> à la vitesse de </a:t>
            </a:r>
            <a:r>
              <a:rPr lang="fr-FR" sz="1600" dirty="0" smtClean="0">
                <a:solidFill>
                  <a:srgbClr val="FF0000"/>
                </a:solidFill>
                <a:latin typeface="Comic Sans MS" pitchFamily="66" charset="0"/>
              </a:rPr>
              <a:t>100</a:t>
            </a:r>
            <a:r>
              <a:rPr lang="fr-FR" sz="1600" dirty="0" smtClean="0">
                <a:solidFill>
                  <a:schemeClr val="bg2"/>
                </a:solidFill>
                <a:latin typeface="Comic Sans MS" pitchFamily="66" charset="0"/>
              </a:rPr>
              <a:t> </a:t>
            </a:r>
            <a:r>
              <a:rPr lang="fr-FR" sz="1600" dirty="0" smtClean="0">
                <a:solidFill>
                  <a:srgbClr val="FF0000"/>
                </a:solidFill>
                <a:latin typeface="Comic Sans MS" pitchFamily="66" charset="0"/>
              </a:rPr>
              <a:t>Kbits/s</a:t>
            </a:r>
          </a:p>
        </p:txBody>
      </p:sp>
      <p:grpSp>
        <p:nvGrpSpPr>
          <p:cNvPr id="13" name="Groupe 12"/>
          <p:cNvGrpSpPr/>
          <p:nvPr/>
        </p:nvGrpSpPr>
        <p:grpSpPr>
          <a:xfrm>
            <a:off x="390571" y="4572008"/>
            <a:ext cx="7681891" cy="1991511"/>
            <a:chOff x="0" y="4572008"/>
            <a:chExt cx="7681891" cy="1991511"/>
          </a:xfrm>
        </p:grpSpPr>
        <p:pic>
          <p:nvPicPr>
            <p:cNvPr id="4098" name="Picture 2"/>
            <p:cNvPicPr>
              <a:picLocks noChangeAspect="1" noChangeArrowheads="1"/>
            </p:cNvPicPr>
            <p:nvPr/>
          </p:nvPicPr>
          <p:blipFill>
            <a:blip r:embed="rId2"/>
            <a:srcRect/>
            <a:stretch>
              <a:fillRect/>
            </a:stretch>
          </p:blipFill>
          <p:spPr bwMode="auto">
            <a:xfrm>
              <a:off x="1500166" y="4572008"/>
              <a:ext cx="6181725" cy="1381125"/>
            </a:xfrm>
            <a:prstGeom prst="rect">
              <a:avLst/>
            </a:prstGeom>
            <a:noFill/>
            <a:ln w="9525">
              <a:noFill/>
              <a:miter lim="800000"/>
              <a:headEnd/>
              <a:tailEnd/>
            </a:ln>
            <a:effectLst/>
          </p:spPr>
        </p:pic>
        <p:sp>
          <p:nvSpPr>
            <p:cNvPr id="8" name="Accolade ouvrante 7"/>
            <p:cNvSpPr/>
            <p:nvPr/>
          </p:nvSpPr>
          <p:spPr>
            <a:xfrm rot="16200000">
              <a:off x="3000364" y="4786322"/>
              <a:ext cx="285752" cy="2571768"/>
            </a:xfrm>
            <a:prstGeom prst="leftBrace">
              <a:avLst>
                <a:gd name="adj1" fmla="val 8333"/>
                <a:gd name="adj2" fmla="val 49658"/>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9" name="Accolade ouvrante 8"/>
            <p:cNvSpPr/>
            <p:nvPr/>
          </p:nvSpPr>
          <p:spPr>
            <a:xfrm rot="16200000">
              <a:off x="5643570" y="4786322"/>
              <a:ext cx="285752" cy="2571768"/>
            </a:xfrm>
            <a:prstGeom prst="leftBrace">
              <a:avLst>
                <a:gd name="adj1" fmla="val 8333"/>
                <a:gd name="adj2" fmla="val 49658"/>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10" name="ZoneTexte 9"/>
            <p:cNvSpPr txBox="1"/>
            <p:nvPr/>
          </p:nvSpPr>
          <p:spPr>
            <a:xfrm>
              <a:off x="1857356" y="6286520"/>
              <a:ext cx="2643206" cy="276999"/>
            </a:xfrm>
            <a:prstGeom prst="rect">
              <a:avLst/>
            </a:prstGeom>
            <a:noFill/>
          </p:spPr>
          <p:txBody>
            <a:bodyPr wrap="square" rtlCol="0">
              <a:spAutoFit/>
            </a:bodyPr>
            <a:lstStyle/>
            <a:p>
              <a:r>
                <a:rPr lang="fr-FR" sz="1200" dirty="0" smtClean="0">
                  <a:solidFill>
                    <a:schemeClr val="accent5">
                      <a:lumMod val="50000"/>
                    </a:schemeClr>
                  </a:solidFill>
                  <a:latin typeface="Comic Sans MS" pitchFamily="66" charset="0"/>
                </a:rPr>
                <a:t>Adresse</a:t>
              </a:r>
              <a:r>
                <a:rPr lang="fr-FR" sz="1200" dirty="0" smtClean="0">
                  <a:solidFill>
                    <a:schemeClr val="bg2"/>
                  </a:solidFill>
                  <a:latin typeface="Comic Sans MS" pitchFamily="66" charset="0"/>
                </a:rPr>
                <a:t> du composant récepteur</a:t>
              </a:r>
              <a:endParaRPr lang="fr-FR" sz="1200" dirty="0">
                <a:solidFill>
                  <a:schemeClr val="bg2"/>
                </a:solidFill>
                <a:latin typeface="Comic Sans MS" pitchFamily="66" charset="0"/>
              </a:endParaRPr>
            </a:p>
          </p:txBody>
        </p:sp>
        <p:sp>
          <p:nvSpPr>
            <p:cNvPr id="11" name="ZoneTexte 10"/>
            <p:cNvSpPr txBox="1"/>
            <p:nvPr/>
          </p:nvSpPr>
          <p:spPr>
            <a:xfrm>
              <a:off x="4500562" y="6286520"/>
              <a:ext cx="2714644" cy="276999"/>
            </a:xfrm>
            <a:prstGeom prst="rect">
              <a:avLst/>
            </a:prstGeom>
            <a:noFill/>
          </p:spPr>
          <p:txBody>
            <a:bodyPr wrap="square" rtlCol="0">
              <a:spAutoFit/>
            </a:bodyPr>
            <a:lstStyle/>
            <a:p>
              <a:r>
                <a:rPr lang="fr-FR" sz="1200" dirty="0" smtClean="0">
                  <a:solidFill>
                    <a:schemeClr val="bg1">
                      <a:lumMod val="75000"/>
                    </a:schemeClr>
                  </a:solidFill>
                  <a:latin typeface="Comic Sans MS" pitchFamily="66" charset="0"/>
                </a:rPr>
                <a:t>Données</a:t>
              </a:r>
              <a:r>
                <a:rPr lang="fr-FR" sz="1200" dirty="0" smtClean="0">
                  <a:solidFill>
                    <a:schemeClr val="bg2"/>
                  </a:solidFill>
                  <a:latin typeface="Comic Sans MS" pitchFamily="66" charset="0"/>
                </a:rPr>
                <a:t> transmises par l’émetteur</a:t>
              </a:r>
              <a:endParaRPr lang="fr-FR" sz="1200" dirty="0">
                <a:solidFill>
                  <a:schemeClr val="bg2"/>
                </a:solidFill>
                <a:latin typeface="Comic Sans MS" pitchFamily="66" charset="0"/>
              </a:endParaRPr>
            </a:p>
          </p:txBody>
        </p:sp>
        <p:sp>
          <p:nvSpPr>
            <p:cNvPr id="12" name="ZoneTexte 11"/>
            <p:cNvSpPr txBox="1"/>
            <p:nvPr/>
          </p:nvSpPr>
          <p:spPr>
            <a:xfrm>
              <a:off x="0" y="4929198"/>
              <a:ext cx="1500166" cy="646331"/>
            </a:xfrm>
            <a:prstGeom prst="rect">
              <a:avLst/>
            </a:prstGeom>
            <a:noFill/>
          </p:spPr>
          <p:txBody>
            <a:bodyPr wrap="square" rtlCol="0">
              <a:spAutoFit/>
            </a:bodyPr>
            <a:lstStyle/>
            <a:p>
              <a:pPr algn="ctr"/>
              <a:r>
                <a:rPr lang="fr-FR" sz="1200" dirty="0" smtClean="0">
                  <a:solidFill>
                    <a:schemeClr val="accent5">
                      <a:lumMod val="25000"/>
                    </a:schemeClr>
                  </a:solidFill>
                  <a:latin typeface="Comic Sans MS" pitchFamily="66" charset="0"/>
                </a:rPr>
                <a:t>Exemple d’une trame sur un bus I2C</a:t>
              </a:r>
              <a:endParaRPr lang="fr-FR" sz="1200" dirty="0">
                <a:solidFill>
                  <a:schemeClr val="accent5">
                    <a:lumMod val="25000"/>
                  </a:schemeClr>
                </a:solidFill>
                <a:latin typeface="Comic Sans MS" pitchFamily="66" charset="0"/>
              </a:endParaRPr>
            </a:p>
          </p:txBody>
        </p:sp>
      </p:gr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 presetClass="entr" presetSubtype="32"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ox(out)">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L’afficheur LCD</a:t>
            </a:r>
          </a:p>
        </p:txBody>
      </p:sp>
      <p:sp>
        <p:nvSpPr>
          <p:cNvPr id="7171" name="Rectangle 3"/>
          <p:cNvSpPr>
            <a:spLocks noGrp="1" noChangeArrowheads="1"/>
          </p:cNvSpPr>
          <p:nvPr>
            <p:ph type="body" sz="half" idx="2"/>
          </p:nvPr>
        </p:nvSpPr>
        <p:spPr>
          <a:xfrm>
            <a:off x="3857620" y="1714488"/>
            <a:ext cx="4767258" cy="3429024"/>
          </a:xfrm>
        </p:spPr>
        <p:txBody>
          <a:bodyPr/>
          <a:lstStyle/>
          <a:p>
            <a:pPr algn="ctr" eaLnBrk="1" hangingPunct="1">
              <a:spcBef>
                <a:spcPct val="50000"/>
              </a:spcBef>
              <a:buFontTx/>
              <a:buNone/>
              <a:defRPr/>
            </a:pPr>
            <a:r>
              <a:rPr lang="fr-FR" sz="1600" dirty="0" smtClean="0">
                <a:solidFill>
                  <a:schemeClr val="bg2"/>
                </a:solidFill>
                <a:latin typeface="Comic Sans MS" pitchFamily="66" charset="0"/>
              </a:rPr>
              <a:t>L’afficheur (constituant l’interface homme-machine) de l’année précédente a été remplacée par un afficheur de 4 lignes de 20 caractères</a:t>
            </a: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Avec cet afficheur nous gérons l’affichage de caractères personnalisés que nous avons créés en fonction de notre maquette.</a:t>
            </a: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Les 4 lignes nous permettent d’afficher les états des différents capteurs et effecteurs.</a:t>
            </a:r>
          </a:p>
        </p:txBody>
      </p:sp>
      <p:sp>
        <p:nvSpPr>
          <p:cNvPr id="21" name="Rectangle 3"/>
          <p:cNvSpPr txBox="1">
            <a:spLocks noChangeArrowheads="1"/>
          </p:cNvSpPr>
          <p:nvPr/>
        </p:nvSpPr>
        <p:spPr bwMode="auto">
          <a:xfrm>
            <a:off x="5357818" y="4572008"/>
            <a:ext cx="3338498" cy="1785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r" defTabSz="914400" rtl="0" eaLnBrk="1" fontAlgn="base" latinLnBrk="0" hangingPunct="1">
              <a:lnSpc>
                <a:spcPct val="100000"/>
              </a:lnSpc>
              <a:spcBef>
                <a:spcPct val="50000"/>
              </a:spcBef>
              <a:spcAft>
                <a:spcPct val="0"/>
              </a:spcAft>
              <a:buClrTx/>
              <a:buSzTx/>
              <a:buFontTx/>
              <a:buNone/>
              <a:tabLst/>
              <a:defRPr/>
            </a:pPr>
            <a:endParaRPr kumimoji="0" lang="fr-FR" sz="1600" b="0" i="0" u="none" strike="noStrike" kern="0" cap="none" spc="0" normalizeH="0" baseline="0" noProof="0" dirty="0" smtClean="0">
              <a:ln>
                <a:noFill/>
              </a:ln>
              <a:solidFill>
                <a:schemeClr val="bg2"/>
              </a:solidFill>
              <a:effectLst/>
              <a:uLnTx/>
              <a:uFillTx/>
              <a:latin typeface="Comic Sans MS" pitchFamily="66" charset="0"/>
              <a:ea typeface="+mn-ea"/>
              <a:cs typeface="+mn-cs"/>
            </a:endParaRPr>
          </a:p>
        </p:txBody>
      </p:sp>
      <p:pic>
        <p:nvPicPr>
          <p:cNvPr id="5" name="Picture 3"/>
          <p:cNvPicPr>
            <a:picLocks noChangeAspect="1" noChangeArrowheads="1"/>
          </p:cNvPicPr>
          <p:nvPr/>
        </p:nvPicPr>
        <p:blipFill>
          <a:blip r:embed="rId2"/>
          <a:srcRect/>
          <a:stretch>
            <a:fillRect/>
          </a:stretch>
        </p:blipFill>
        <p:spPr bwMode="auto">
          <a:xfrm>
            <a:off x="428596" y="1857364"/>
            <a:ext cx="3071834" cy="116996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Image 5" descr="CIMG1166.JPG"/>
          <p:cNvPicPr>
            <a:picLocks noChangeAspect="1"/>
          </p:cNvPicPr>
          <p:nvPr/>
        </p:nvPicPr>
        <p:blipFill>
          <a:blip r:embed="rId3" cstate="print"/>
          <a:stretch>
            <a:fillRect/>
          </a:stretch>
        </p:blipFill>
        <p:spPr>
          <a:xfrm>
            <a:off x="642910" y="4500570"/>
            <a:ext cx="2286016" cy="171451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additive="base">
                                        <p:cTn id="19"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ox(in)">
                                      <p:cBhvr>
                                        <p:cTn id="24" dur="500"/>
                                        <p:tgtEl>
                                          <p:spTgt spid="5"/>
                                        </p:tgtEl>
                                      </p:cBhvr>
                                    </p:animEffect>
                                  </p:childTnLst>
                                </p:cTn>
                              </p:par>
                            </p:childTnLst>
                          </p:cTn>
                        </p:par>
                        <p:par>
                          <p:cTn id="25" fill="hold">
                            <p:stCondLst>
                              <p:cond delay="1000"/>
                            </p:stCondLst>
                            <p:childTnLst>
                              <p:par>
                                <p:cTn id="26" presetID="4" presetClass="entr" presetSubtype="32"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ox(out)">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609600"/>
            <a:ext cx="7772400" cy="838200"/>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1) Introduction</a:t>
            </a:r>
          </a:p>
        </p:txBody>
      </p:sp>
      <p:sp>
        <p:nvSpPr>
          <p:cNvPr id="5124" name="Rectangle 4"/>
          <p:cNvSpPr>
            <a:spLocks noGrp="1" noChangeArrowheads="1"/>
          </p:cNvSpPr>
          <p:nvPr>
            <p:ph type="body" sz="half" idx="2"/>
          </p:nvPr>
        </p:nvSpPr>
        <p:spPr>
          <a:xfrm>
            <a:off x="3124200" y="1905000"/>
            <a:ext cx="5410200" cy="4800600"/>
          </a:xfrm>
        </p:spPr>
        <p:txBody>
          <a:bodyPr/>
          <a:lstStyle/>
          <a:p>
            <a:pPr algn="ctr" eaLnBrk="1" hangingPunct="1">
              <a:lnSpc>
                <a:spcPct val="110000"/>
              </a:lnSpc>
              <a:buFontTx/>
              <a:buNone/>
              <a:defRPr/>
            </a:pPr>
            <a:r>
              <a:rPr lang="fr-FR" sz="1600" dirty="0" smtClean="0">
                <a:solidFill>
                  <a:schemeClr val="bg2"/>
                </a:solidFill>
                <a:latin typeface="Comic Sans MS" pitchFamily="66" charset="0"/>
              </a:rPr>
              <a:t>Notre PPE consiste en la reprise de notre TPE de l’année de première. De plus nous avons cette année plusieurs objectifs :</a:t>
            </a:r>
          </a:p>
          <a:p>
            <a:pPr eaLnBrk="1" hangingPunct="1">
              <a:lnSpc>
                <a:spcPct val="110000"/>
              </a:lnSpc>
              <a:buFontTx/>
              <a:buNone/>
              <a:defRPr/>
            </a:pPr>
            <a:endParaRPr lang="fr-FR" sz="1600" dirty="0" smtClean="0">
              <a:solidFill>
                <a:schemeClr val="bg2"/>
              </a:solidFill>
              <a:latin typeface="Comic Sans MS" pitchFamily="66" charset="0"/>
            </a:endParaRPr>
          </a:p>
          <a:p>
            <a:pPr eaLnBrk="1" hangingPunct="1">
              <a:lnSpc>
                <a:spcPct val="110000"/>
              </a:lnSpc>
              <a:buFontTx/>
              <a:buNone/>
              <a:defRPr/>
            </a:pPr>
            <a:r>
              <a:rPr lang="fr-FR" sz="1600" dirty="0" smtClean="0">
                <a:solidFill>
                  <a:schemeClr val="bg2"/>
                </a:solidFill>
                <a:latin typeface="Comic Sans MS" pitchFamily="66" charset="0"/>
              </a:rPr>
              <a:t>- le blocage mécanique des portes</a:t>
            </a:r>
          </a:p>
          <a:p>
            <a:pPr eaLnBrk="1" hangingPunct="1">
              <a:lnSpc>
                <a:spcPct val="110000"/>
              </a:lnSpc>
              <a:buNone/>
              <a:defRPr/>
            </a:pPr>
            <a:r>
              <a:rPr lang="fr-FR" sz="1600" dirty="0" smtClean="0">
                <a:solidFill>
                  <a:schemeClr val="bg2"/>
                </a:solidFill>
                <a:latin typeface="Comic Sans MS" pitchFamily="66" charset="0"/>
              </a:rPr>
              <a:t>- la variation de vitesse de la cabine</a:t>
            </a:r>
          </a:p>
          <a:p>
            <a:pPr eaLnBrk="1" hangingPunct="1">
              <a:lnSpc>
                <a:spcPct val="110000"/>
              </a:lnSpc>
              <a:buNone/>
              <a:defRPr/>
            </a:pPr>
            <a:r>
              <a:rPr lang="fr-FR" sz="1600" dirty="0" smtClean="0">
                <a:solidFill>
                  <a:schemeClr val="bg2"/>
                </a:solidFill>
                <a:latin typeface="Comic Sans MS" pitchFamily="66" charset="0"/>
              </a:rPr>
              <a:t>- transformation de la partie commande</a:t>
            </a:r>
            <a:endParaRPr lang="fr-FR" sz="1600" dirty="0" smtClean="0">
              <a:solidFill>
                <a:schemeClr val="bg2"/>
              </a:solidFill>
              <a:latin typeface="Comic Sans MS" pitchFamily="66" charset="0"/>
            </a:endParaRPr>
          </a:p>
          <a:p>
            <a:pPr eaLnBrk="1" hangingPunct="1">
              <a:lnSpc>
                <a:spcPct val="110000"/>
              </a:lnSpc>
              <a:buFontTx/>
              <a:buNone/>
              <a:defRPr/>
            </a:pPr>
            <a:r>
              <a:rPr lang="fr-FR" sz="1600" dirty="0" smtClean="0">
                <a:solidFill>
                  <a:schemeClr val="bg2"/>
                </a:solidFill>
                <a:latin typeface="Comic Sans MS" pitchFamily="66" charset="0"/>
              </a:rPr>
              <a:t>	</a:t>
            </a:r>
          </a:p>
          <a:p>
            <a:pPr algn="ctr" eaLnBrk="1" hangingPunct="1">
              <a:lnSpc>
                <a:spcPct val="110000"/>
              </a:lnSpc>
              <a:buFontTx/>
              <a:buNone/>
              <a:defRPr/>
            </a:pPr>
            <a:r>
              <a:rPr lang="fr-FR" sz="1600" dirty="0" smtClean="0">
                <a:solidFill>
                  <a:schemeClr val="bg2"/>
                </a:solidFill>
                <a:latin typeface="Comic Sans MS" pitchFamily="66" charset="0"/>
              </a:rPr>
              <a:t>	</a:t>
            </a:r>
            <a:r>
              <a:rPr lang="fr-FR" sz="1600" dirty="0" smtClean="0">
                <a:solidFill>
                  <a:schemeClr val="bg2"/>
                </a:solidFill>
                <a:latin typeface="Comic Sans MS" pitchFamily="66" charset="0"/>
              </a:rPr>
              <a:t>Cependant </a:t>
            </a:r>
            <a:r>
              <a:rPr lang="fr-FR" sz="1600" dirty="0" smtClean="0">
                <a:solidFill>
                  <a:schemeClr val="bg2"/>
                </a:solidFill>
                <a:latin typeface="Comic Sans MS" pitchFamily="66" charset="0"/>
              </a:rPr>
              <a:t>nous gardons notre problématique de l’an passé qui consiste à améliorer les sécurités sur les installations pour éviter qu’un accident comme celui du jeune Bilal qui, âgé de 4 ans, meurt à cause d’une chute dans une cage d’ascenseur, ne se reproduise…</a:t>
            </a:r>
          </a:p>
        </p:txBody>
      </p:sp>
      <p:pic>
        <p:nvPicPr>
          <p:cNvPr id="4100" name="Picture 7" descr="ascenseur hydraulique (petit)"/>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 y="1905000"/>
            <a:ext cx="2846388" cy="4733925"/>
          </a:xfrm>
          <a:prstGeom prst="rect">
            <a:avLst/>
          </a:prstGeom>
          <a:noFill/>
          <a:ln w="9525">
            <a:noFill/>
            <a:miter lim="800000"/>
            <a:headEnd/>
            <a:tailEnd/>
          </a:ln>
        </p:spPr>
      </p:pic>
      <p:sp>
        <p:nvSpPr>
          <p:cNvPr id="4101" name="WordArt 9">
            <a:hlinkClick r:id="rId3" action="ppaction://hlinksldjump"/>
          </p:cNvPr>
          <p:cNvSpPr>
            <a:spLocks noChangeArrowheads="1" noChangeShapeType="1" noTextEdit="1"/>
          </p:cNvSpPr>
          <p:nvPr/>
        </p:nvSpPr>
        <p:spPr bwMode="auto">
          <a:xfrm>
            <a:off x="8229600" y="6553200"/>
            <a:ext cx="762000" cy="228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fr-FR" sz="800" kern="10" dirty="0">
                <a:ln w="9525">
                  <a:round/>
                  <a:headEnd/>
                  <a:tailEnd/>
                </a:ln>
                <a:gradFill rotWithShape="1">
                  <a:gsLst>
                    <a:gs pos="0">
                      <a:schemeClr val="accent1"/>
                    </a:gs>
                    <a:gs pos="100000">
                      <a:schemeClr val="tx2"/>
                    </a:gs>
                  </a:gsLst>
                  <a:lin ang="18900000" scaled="1"/>
                </a:gradFill>
                <a:latin typeface="Comic Sans MS"/>
              </a:rPr>
              <a:t>Retour</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Effect transition="in" filter="box(out)">
                                      <p:cBhvr>
                                        <p:cTn id="7" dur="1000"/>
                                        <p:tgtEl>
                                          <p:spTgt spid="51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124">
                                            <p:txEl>
                                              <p:pRg st="2" end="2"/>
                                            </p:txEl>
                                          </p:spTgt>
                                        </p:tgtEl>
                                        <p:attrNameLst>
                                          <p:attrName>style.visibility</p:attrName>
                                        </p:attrNameLst>
                                      </p:cBhvr>
                                      <p:to>
                                        <p:strVal val="visible"/>
                                      </p:to>
                                    </p:set>
                                    <p:animEffect transition="in" filter="checkerboard(across)">
                                      <p:cBhvr>
                                        <p:cTn id="12" dur="1000"/>
                                        <p:tgtEl>
                                          <p:spTgt spid="512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124">
                                            <p:txEl>
                                              <p:pRg st="3" end="3"/>
                                            </p:txEl>
                                          </p:spTgt>
                                        </p:tgtEl>
                                        <p:attrNameLst>
                                          <p:attrName>style.visibility</p:attrName>
                                        </p:attrNameLst>
                                      </p:cBhvr>
                                      <p:to>
                                        <p:strVal val="visible"/>
                                      </p:to>
                                    </p:set>
                                    <p:animEffect transition="in" filter="checkerboard(across)">
                                      <p:cBhvr>
                                        <p:cTn id="17" dur="1000"/>
                                        <p:tgtEl>
                                          <p:spTgt spid="512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5124">
                                            <p:txEl>
                                              <p:pRg st="4" end="4"/>
                                            </p:txEl>
                                          </p:spTgt>
                                        </p:tgtEl>
                                        <p:attrNameLst>
                                          <p:attrName>style.visibility</p:attrName>
                                        </p:attrNameLst>
                                      </p:cBhvr>
                                      <p:to>
                                        <p:strVal val="visible"/>
                                      </p:to>
                                    </p:set>
                                    <p:animEffect transition="in" filter="checkerboard(across)">
                                      <p:cBhvr>
                                        <p:cTn id="22" dur="1000"/>
                                        <p:tgtEl>
                                          <p:spTgt spid="512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124">
                                            <p:txEl>
                                              <p:pRg st="6" end="6"/>
                                            </p:txEl>
                                          </p:spTgt>
                                        </p:tgtEl>
                                        <p:attrNameLst>
                                          <p:attrName>style.visibility</p:attrName>
                                        </p:attrNameLst>
                                      </p:cBhvr>
                                      <p:to>
                                        <p:strVal val="visible"/>
                                      </p:to>
                                    </p:set>
                                    <p:animEffect transition="in" filter="diamond(in)">
                                      <p:cBhvr>
                                        <p:cTn id="27" dur="1000"/>
                                        <p:tgtEl>
                                          <p:spTgt spid="5124">
                                            <p:txEl>
                                              <p:pRg st="6" end="6"/>
                                            </p:txEl>
                                          </p:spTgt>
                                        </p:tgtEl>
                                      </p:cBhvr>
                                    </p:animEffect>
                                  </p:childTnLst>
                                </p:cTn>
                              </p:par>
                            </p:childTnLst>
                          </p:cTn>
                        </p:par>
                        <p:par>
                          <p:cTn id="28" fill="hold">
                            <p:stCondLst>
                              <p:cond delay="1000"/>
                            </p:stCondLst>
                            <p:childTnLst>
                              <p:par>
                                <p:cTn id="29" presetID="3" presetClass="entr" presetSubtype="10" fill="hold" nodeType="afterEffect">
                                  <p:stCondLst>
                                    <p:cond delay="0"/>
                                  </p:stCondLst>
                                  <p:childTnLst>
                                    <p:set>
                                      <p:cBhvr>
                                        <p:cTn id="30" dur="1" fill="hold">
                                          <p:stCondLst>
                                            <p:cond delay="0"/>
                                          </p:stCondLst>
                                        </p:cTn>
                                        <p:tgtEl>
                                          <p:spTgt spid="4100"/>
                                        </p:tgtEl>
                                        <p:attrNameLst>
                                          <p:attrName>style.visibility</p:attrName>
                                        </p:attrNameLst>
                                      </p:cBhvr>
                                      <p:to>
                                        <p:strVal val="visible"/>
                                      </p:to>
                                    </p:set>
                                    <p:animEffect transition="in" filter="blinds(horizontal)">
                                      <p:cBhvr>
                                        <p:cTn id="31"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8596" y="357166"/>
            <a:ext cx="4504759" cy="461665"/>
          </a:xfrm>
          <a:prstGeom prst="rect">
            <a:avLst/>
          </a:prstGeom>
        </p:spPr>
        <p:txBody>
          <a:bodyPr wrap="none">
            <a:spAutoFit/>
          </a:bodyPr>
          <a:lstStyle/>
          <a:p>
            <a:r>
              <a:rPr lang="fr-FR" u="sng" dirty="0" smtClean="0">
                <a:solidFill>
                  <a:schemeClr val="accent1"/>
                </a:solidFill>
                <a:effectLst>
                  <a:outerShdw blurRad="38100" dist="38100" dir="2700000" algn="tl">
                    <a:srgbClr val="000000">
                      <a:alpha val="43137"/>
                    </a:srgbClr>
                  </a:outerShdw>
                </a:effectLst>
                <a:latin typeface="Comic Sans MS" pitchFamily="66" charset="0"/>
              </a:rPr>
              <a:t>Les caractères personnalisés :</a:t>
            </a:r>
            <a:endParaRPr lang="fr-FR" u="sng" dirty="0">
              <a:solidFill>
                <a:schemeClr val="accent1"/>
              </a:solidFill>
              <a:effectLst>
                <a:outerShdw blurRad="38100" dist="38100" dir="2700000" algn="tl">
                  <a:srgbClr val="000000">
                    <a:alpha val="43137"/>
                  </a:srgbClr>
                </a:outerShdw>
              </a:effectLst>
              <a:latin typeface="Comic Sans MS" pitchFamily="66" charset="0"/>
            </a:endParaRPr>
          </a:p>
        </p:txBody>
      </p:sp>
      <p:sp>
        <p:nvSpPr>
          <p:cNvPr id="4" name="Rectangle 3"/>
          <p:cNvSpPr/>
          <p:nvPr/>
        </p:nvSpPr>
        <p:spPr>
          <a:xfrm>
            <a:off x="571472" y="1357298"/>
            <a:ext cx="4143404" cy="5262979"/>
          </a:xfrm>
          <a:prstGeom prst="rect">
            <a:avLst/>
          </a:prstGeom>
        </p:spPr>
        <p:txBody>
          <a:bodyPr wrap="square">
            <a:spAutoFit/>
          </a:bodyPr>
          <a:lstStyle/>
          <a:p>
            <a:pPr algn="ctr"/>
            <a:r>
              <a:rPr lang="fr-FR" sz="1600" dirty="0" smtClean="0">
                <a:solidFill>
                  <a:schemeClr val="bg2"/>
                </a:solidFill>
                <a:latin typeface="Comic Sans MS" pitchFamily="66" charset="0"/>
              </a:rPr>
              <a:t>Les caractères personnalisés sont réalisés grâce à un ensemble de 8 matrices différentes maximum de 5 pixels sur 8. </a:t>
            </a:r>
          </a:p>
          <a:p>
            <a:pPr algn="ctr"/>
            <a:endParaRPr lang="fr-FR" sz="1600" dirty="0" smtClean="0">
              <a:solidFill>
                <a:schemeClr val="bg2"/>
              </a:solidFill>
              <a:latin typeface="Comic Sans MS" pitchFamily="66" charset="0"/>
            </a:endParaRPr>
          </a:p>
          <a:p>
            <a:pPr algn="ctr"/>
            <a:r>
              <a:rPr lang="fr-FR" sz="1600" dirty="0" smtClean="0">
                <a:solidFill>
                  <a:schemeClr val="bg2"/>
                </a:solidFill>
                <a:latin typeface="Comic Sans MS" pitchFamily="66" charset="0"/>
              </a:rPr>
              <a:t>Chaque ligne possède un code exprimé en hexadécimal, quand le pixel est coloré le code vaut un sinon il vaut zéro.</a:t>
            </a:r>
          </a:p>
          <a:p>
            <a:pPr algn="ctr"/>
            <a:endParaRPr lang="fr-FR" sz="1600" dirty="0" smtClean="0">
              <a:solidFill>
                <a:schemeClr val="bg2"/>
              </a:solidFill>
              <a:latin typeface="Comic Sans MS" pitchFamily="66" charset="0"/>
            </a:endParaRPr>
          </a:p>
          <a:p>
            <a:pPr algn="ctr"/>
            <a:r>
              <a:rPr lang="fr-FR" sz="1600" dirty="0" smtClean="0">
                <a:solidFill>
                  <a:schemeClr val="bg2"/>
                </a:solidFill>
                <a:latin typeface="Comic Sans MS" pitchFamily="66" charset="0"/>
              </a:rPr>
              <a:t>Une ligne peut être symbolisée par un mot de 5 bits.</a:t>
            </a:r>
          </a:p>
          <a:p>
            <a:pPr algn="ctr"/>
            <a:r>
              <a:rPr lang="fr-FR" sz="1600" dirty="0" smtClean="0">
                <a:solidFill>
                  <a:schemeClr val="bg2"/>
                </a:solidFill>
                <a:latin typeface="Comic Sans MS" pitchFamily="66" charset="0"/>
              </a:rPr>
              <a:t>Chaque matrice possède un numéro et une série de 8 codes en hexadécimal qui correspondent à chaque ligne de la matrice.</a:t>
            </a:r>
          </a:p>
          <a:p>
            <a:pPr algn="ctr"/>
            <a:endParaRPr lang="fr-FR" sz="1600" dirty="0" smtClean="0">
              <a:solidFill>
                <a:schemeClr val="bg2"/>
              </a:solidFill>
              <a:latin typeface="Comic Sans MS" pitchFamily="66" charset="0"/>
            </a:endParaRPr>
          </a:p>
          <a:p>
            <a:pPr algn="ctr"/>
            <a:r>
              <a:rPr lang="fr-FR" sz="1600" dirty="0" smtClean="0">
                <a:solidFill>
                  <a:schemeClr val="bg2"/>
                </a:solidFill>
                <a:latin typeface="Comic Sans MS" pitchFamily="66" charset="0"/>
              </a:rPr>
              <a:t>Si la matrice se répète on peut économiser et donc utiliser plus de 8 matrices pour un caractère comme l’exemple si contre (il y a 6 matrices pleines et 12 avec deux lignes pleines).</a:t>
            </a:r>
            <a:endParaRPr lang="fr-FR" sz="1600" dirty="0">
              <a:solidFill>
                <a:schemeClr val="bg2"/>
              </a:solidFill>
              <a:latin typeface="Comic Sans MS" pitchFamily="66" charset="0"/>
            </a:endParaRPr>
          </a:p>
        </p:txBody>
      </p:sp>
      <p:pic>
        <p:nvPicPr>
          <p:cNvPr id="5" name="Picture 3"/>
          <p:cNvPicPr>
            <a:picLocks noChangeAspect="1" noChangeArrowheads="1"/>
          </p:cNvPicPr>
          <p:nvPr/>
        </p:nvPicPr>
        <p:blipFill>
          <a:blip r:embed="rId2"/>
          <a:srcRect/>
          <a:stretch>
            <a:fillRect/>
          </a:stretch>
        </p:blipFill>
        <p:spPr bwMode="auto">
          <a:xfrm>
            <a:off x="5786446" y="928670"/>
            <a:ext cx="3071834" cy="116996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6" name="Flèche droite 5"/>
          <p:cNvSpPr/>
          <p:nvPr/>
        </p:nvSpPr>
        <p:spPr>
          <a:xfrm rot="17275235">
            <a:off x="6871038" y="1794045"/>
            <a:ext cx="571504"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6143636" y="2214554"/>
            <a:ext cx="1141659" cy="276999"/>
          </a:xfrm>
          <a:prstGeom prst="rect">
            <a:avLst/>
          </a:prstGeom>
          <a:noFill/>
        </p:spPr>
        <p:txBody>
          <a:bodyPr wrap="none" rtlCol="0">
            <a:spAutoFit/>
          </a:bodyPr>
          <a:lstStyle/>
          <a:p>
            <a:r>
              <a:rPr lang="fr-FR" sz="1200" b="1" dirty="0" smtClean="0">
                <a:solidFill>
                  <a:schemeClr val="accent1"/>
                </a:solidFill>
              </a:rPr>
              <a:t>Matrice pleine</a:t>
            </a:r>
            <a:endParaRPr lang="fr-FR" sz="1200" b="1" dirty="0">
              <a:solidFill>
                <a:schemeClr val="accent1"/>
              </a:solidFill>
            </a:endParaRPr>
          </a:p>
        </p:txBody>
      </p:sp>
      <p:pic>
        <p:nvPicPr>
          <p:cNvPr id="8" name="Image 7" descr="caractère.jpg"/>
          <p:cNvPicPr>
            <a:picLocks noChangeAspect="1"/>
          </p:cNvPicPr>
          <p:nvPr/>
        </p:nvPicPr>
        <p:blipFill>
          <a:blip r:embed="rId3"/>
          <a:stretch>
            <a:fillRect/>
          </a:stretch>
        </p:blipFill>
        <p:spPr>
          <a:xfrm>
            <a:off x="5929322" y="2928934"/>
            <a:ext cx="2487202" cy="3429000"/>
          </a:xfrm>
          <a:prstGeom prst="rect">
            <a:avLst/>
          </a:prstGeom>
        </p:spPr>
      </p:pic>
      <p:sp>
        <p:nvSpPr>
          <p:cNvPr id="9" name="Cadre 8"/>
          <p:cNvSpPr/>
          <p:nvPr/>
        </p:nvSpPr>
        <p:spPr>
          <a:xfrm>
            <a:off x="5929322" y="2928934"/>
            <a:ext cx="642942" cy="85725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0000"/>
              </a:solidFill>
            </a:endParaRPr>
          </a:p>
        </p:txBody>
      </p:sp>
      <p:sp>
        <p:nvSpPr>
          <p:cNvPr id="11" name="ZoneTexte 10"/>
          <p:cNvSpPr txBox="1"/>
          <p:nvPr/>
        </p:nvSpPr>
        <p:spPr>
          <a:xfrm>
            <a:off x="4857752" y="3143248"/>
            <a:ext cx="785818" cy="276999"/>
          </a:xfrm>
          <a:prstGeom prst="rect">
            <a:avLst/>
          </a:prstGeom>
          <a:noFill/>
        </p:spPr>
        <p:txBody>
          <a:bodyPr wrap="square" rtlCol="0">
            <a:spAutoFit/>
          </a:bodyPr>
          <a:lstStyle/>
          <a:p>
            <a:r>
              <a:rPr lang="fr-FR" sz="1200" b="1" dirty="0" smtClean="0">
                <a:solidFill>
                  <a:schemeClr val="accent1"/>
                </a:solidFill>
                <a:effectLst>
                  <a:outerShdw blurRad="38100" dist="38100" dir="2700000" algn="tl">
                    <a:srgbClr val="000000">
                      <a:alpha val="43137"/>
                    </a:srgbClr>
                  </a:outerShdw>
                </a:effectLst>
                <a:latin typeface="+mj-lt"/>
              </a:rPr>
              <a:t>Matrice</a:t>
            </a:r>
            <a:endParaRPr lang="fr-FR" sz="1200" b="1" dirty="0">
              <a:solidFill>
                <a:schemeClr val="accent1"/>
              </a:solidFill>
              <a:effectLst>
                <a:outerShdw blurRad="38100" dist="38100" dir="2700000" algn="tl">
                  <a:srgbClr val="000000">
                    <a:alpha val="43137"/>
                  </a:srgbClr>
                </a:outerShdw>
              </a:effectLst>
              <a:latin typeface="+mj-lt"/>
            </a:endParaRPr>
          </a:p>
        </p:txBody>
      </p:sp>
      <p:sp>
        <p:nvSpPr>
          <p:cNvPr id="12" name="Flèche droite 11"/>
          <p:cNvSpPr/>
          <p:nvPr/>
        </p:nvSpPr>
        <p:spPr>
          <a:xfrm>
            <a:off x="5643570" y="3214686"/>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down)">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wipe(down)">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
                                            <p:txEl>
                                              <p:pRg st="7" end="7"/>
                                            </p:txEl>
                                          </p:spTgt>
                                        </p:tgtEl>
                                        <p:attrNameLst>
                                          <p:attrName>style.visibility</p:attrName>
                                        </p:attrNameLst>
                                      </p:cBhvr>
                                      <p:to>
                                        <p:strVal val="visible"/>
                                      </p:to>
                                    </p:set>
                                    <p:animEffect transition="in" filter="wipe(down)">
                                      <p:cBhvr>
                                        <p:cTn id="32" dur="500"/>
                                        <p:tgtEl>
                                          <p:spTgt spid="4">
                                            <p:txEl>
                                              <p:pRg st="7" end="7"/>
                                            </p:txEl>
                                          </p:spTgt>
                                        </p:tgtEl>
                                      </p:cBhvr>
                                    </p:animEffect>
                                  </p:childTnLst>
                                </p:cTn>
                              </p:par>
                            </p:childTnLst>
                          </p:cTn>
                        </p:par>
                        <p:par>
                          <p:cTn id="33" fill="hold">
                            <p:stCondLst>
                              <p:cond delay="500"/>
                            </p:stCondLst>
                            <p:childTnLst>
                              <p:par>
                                <p:cTn id="34" presetID="4" presetClass="entr" presetSubtype="16"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ox(in)">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ntr" presetSubtype="16"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diamond(in)">
                                      <p:cBhvr>
                                        <p:cTn id="41" dur="1000"/>
                                        <p:tgtEl>
                                          <p:spTgt spid="7"/>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diamond(in)">
                                      <p:cBhvr>
                                        <p:cTn id="44" dur="10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4" presetClass="entr" presetSubtype="32"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box(out)">
                                      <p:cBhvr>
                                        <p:cTn id="49" dur="500"/>
                                        <p:tgtEl>
                                          <p:spTgt spid="8"/>
                                        </p:tgtEl>
                                      </p:cBhvr>
                                    </p:animEffect>
                                  </p:childTnLst>
                                </p:cTn>
                              </p:par>
                              <p:par>
                                <p:cTn id="50" presetID="4" presetClass="entr" presetSubtype="32"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box(out)">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1"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ppt_x"/>
                                          </p:val>
                                        </p:tav>
                                        <p:tav tm="100000">
                                          <p:val>
                                            <p:strVal val="#ppt_x"/>
                                          </p:val>
                                        </p:tav>
                                      </p:tavLst>
                                    </p:anim>
                                    <p:anim calcmode="lin" valueType="num">
                                      <p:cBhvr additive="base">
                                        <p:cTn id="5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ppt_x"/>
                                          </p:val>
                                        </p:tav>
                                        <p:tav tm="100000">
                                          <p:val>
                                            <p:strVal val="#ppt_x"/>
                                          </p:val>
                                        </p:tav>
                                      </p:tavLst>
                                    </p:anim>
                                    <p:anim calcmode="lin" valueType="num">
                                      <p:cBhvr additive="base">
                                        <p:cTn id="6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6" grpId="0" animBg="1"/>
      <p:bldP spid="7" grpId="0"/>
      <p:bldP spid="9" grpId="0" animBg="1"/>
      <p:bldP spid="11" grpId="0"/>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42910" y="785794"/>
            <a:ext cx="2173993" cy="707886"/>
          </a:xfrm>
          <a:prstGeom prst="rect">
            <a:avLst/>
          </a:prstGeom>
        </p:spPr>
        <p:txBody>
          <a:bodyPr wrap="none">
            <a:spAutoFit/>
          </a:bodyPr>
          <a:lstStyle/>
          <a:p>
            <a:pPr eaLnBrk="1" hangingPunct="1">
              <a:buFont typeface="Arial" pitchFamily="34" charset="0"/>
              <a:buChar char="•"/>
              <a:defRPr/>
            </a:pPr>
            <a:r>
              <a:rPr lang="fr-FR" sz="4000" b="1" dirty="0" smtClean="0">
                <a:solidFill>
                  <a:schemeClr val="bg2">
                    <a:lumMod val="75000"/>
                    <a:lumOff val="25000"/>
                  </a:schemeClr>
                </a:solidFill>
                <a:latin typeface="Chiller" pitchFamily="82" charset="0"/>
              </a:rPr>
              <a:t> </a:t>
            </a:r>
            <a:r>
              <a:rPr lang="fr-FR" sz="4000" b="1" u="sng" dirty="0" smtClean="0">
                <a:solidFill>
                  <a:schemeClr val="bg2">
                    <a:lumMod val="75000"/>
                    <a:lumOff val="25000"/>
                  </a:schemeClr>
                </a:solidFill>
                <a:latin typeface="Chiller" pitchFamily="82" charset="0"/>
              </a:rPr>
              <a:t>Logicielles:</a:t>
            </a:r>
          </a:p>
        </p:txBody>
      </p:sp>
      <p:sp>
        <p:nvSpPr>
          <p:cNvPr id="8" name="ZoneTexte 7"/>
          <p:cNvSpPr txBox="1"/>
          <p:nvPr/>
        </p:nvSpPr>
        <p:spPr>
          <a:xfrm>
            <a:off x="1285852" y="2000240"/>
            <a:ext cx="6786610" cy="3170099"/>
          </a:xfrm>
          <a:prstGeom prst="rect">
            <a:avLst/>
          </a:prstGeom>
          <a:noFill/>
        </p:spPr>
        <p:txBody>
          <a:bodyPr wrap="square" rtlCol="0">
            <a:spAutoFit/>
          </a:bodyPr>
          <a:lstStyle/>
          <a:p>
            <a:pPr>
              <a:buFontTx/>
              <a:buChar char="-"/>
            </a:pPr>
            <a:r>
              <a:rPr lang="fr-FR" sz="4000" b="1" dirty="0" smtClean="0">
                <a:solidFill>
                  <a:schemeClr val="bg2">
                    <a:lumMod val="75000"/>
                    <a:lumOff val="25000"/>
                  </a:schemeClr>
                </a:solidFill>
                <a:latin typeface="Chiller" pitchFamily="82" charset="0"/>
              </a:rPr>
              <a:t> Nouvelle conception</a:t>
            </a:r>
          </a:p>
          <a:p>
            <a:endParaRPr lang="fr-FR" sz="4000" b="1" dirty="0" smtClean="0">
              <a:solidFill>
                <a:schemeClr val="bg2">
                  <a:lumMod val="75000"/>
                  <a:lumOff val="25000"/>
                </a:schemeClr>
              </a:solidFill>
              <a:latin typeface="Chiller" pitchFamily="82" charset="0"/>
            </a:endParaRPr>
          </a:p>
          <a:p>
            <a:pPr>
              <a:buFontTx/>
              <a:buChar char="-"/>
            </a:pPr>
            <a:r>
              <a:rPr lang="fr-FR" sz="4000" b="1" dirty="0" smtClean="0">
                <a:solidFill>
                  <a:schemeClr val="bg2">
                    <a:lumMod val="75000"/>
                    <a:lumOff val="25000"/>
                  </a:schemeClr>
                </a:solidFill>
                <a:latin typeface="Chiller" pitchFamily="82" charset="0"/>
              </a:rPr>
              <a:t> Programme Principal, Fonctions, Librairie</a:t>
            </a:r>
          </a:p>
          <a:p>
            <a:endParaRPr lang="fr-FR" sz="4000" b="1" dirty="0" smtClean="0">
              <a:solidFill>
                <a:schemeClr val="bg2">
                  <a:lumMod val="75000"/>
                  <a:lumOff val="25000"/>
                </a:schemeClr>
              </a:solidFill>
              <a:latin typeface="Chiller" pitchFamily="82" charset="0"/>
            </a:endParaRPr>
          </a:p>
          <a:p>
            <a:pPr>
              <a:buFontTx/>
              <a:buChar char="-"/>
            </a:pPr>
            <a:r>
              <a:rPr lang="fr-FR" sz="4000" b="1" dirty="0" smtClean="0">
                <a:solidFill>
                  <a:schemeClr val="bg2">
                    <a:lumMod val="75000"/>
                    <a:lumOff val="25000"/>
                  </a:schemeClr>
                </a:solidFill>
                <a:latin typeface="Chiller" pitchFamily="82" charset="0"/>
              </a:rPr>
              <a:t> Compilation </a:t>
            </a:r>
            <a:endParaRPr lang="fr-FR" sz="4000" b="1" dirty="0">
              <a:solidFill>
                <a:schemeClr val="bg2">
                  <a:lumMod val="75000"/>
                  <a:lumOff val="25000"/>
                </a:schemeClr>
              </a:solidFill>
              <a:latin typeface="Chiller" pitchFamily="82"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anim calcmode="lin" valueType="num">
                                      <p:cBhvr additive="base">
                                        <p:cTn id="25"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60475" y="609600"/>
            <a:ext cx="6551613" cy="803275"/>
          </a:xfrm>
          <a:prstGeom prst="rect">
            <a:avLst/>
          </a:prstGeom>
          <a:ln>
            <a:solidFill>
              <a:schemeClr val="bg2"/>
            </a:solid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fr-FR" sz="4400" kern="0" dirty="0" smtClean="0">
                <a:solidFill>
                  <a:schemeClr val="tx2"/>
                </a:solidFill>
                <a:effectLst>
                  <a:outerShdw blurRad="38100" dist="38100" dir="2700000" algn="tl">
                    <a:srgbClr val="000000"/>
                  </a:outerShdw>
                </a:effectLst>
                <a:latin typeface="Comic Sans MS" pitchFamily="66" charset="0"/>
                <a:ea typeface="+mj-ea"/>
                <a:cs typeface="+mj-cs"/>
              </a:rPr>
              <a:t>Nouvelle Conception</a:t>
            </a:r>
            <a:endPar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endParaRPr>
          </a:p>
        </p:txBody>
      </p:sp>
      <p:sp>
        <p:nvSpPr>
          <p:cNvPr id="3" name="ZoneTexte 2"/>
          <p:cNvSpPr txBox="1"/>
          <p:nvPr/>
        </p:nvSpPr>
        <p:spPr>
          <a:xfrm>
            <a:off x="714348" y="2285992"/>
            <a:ext cx="4714908" cy="1323439"/>
          </a:xfrm>
          <a:prstGeom prst="rect">
            <a:avLst/>
          </a:prstGeom>
          <a:noFill/>
        </p:spPr>
        <p:txBody>
          <a:bodyPr wrap="square" rtlCol="0">
            <a:spAutoFit/>
          </a:bodyPr>
          <a:lstStyle/>
          <a:p>
            <a:pPr algn="just"/>
            <a:r>
              <a:rPr lang="fr-FR" sz="1600" dirty="0" smtClean="0">
                <a:solidFill>
                  <a:schemeClr val="bg2"/>
                </a:solidFill>
                <a:latin typeface="Comic Sans MS" pitchFamily="66" charset="0"/>
              </a:rPr>
              <a:t>	L’année dernière, notre programme était présenté par un </a:t>
            </a:r>
            <a:r>
              <a:rPr lang="fr-FR" sz="1600" dirty="0" err="1" smtClean="0">
                <a:solidFill>
                  <a:schemeClr val="bg2"/>
                </a:solidFill>
                <a:latin typeface="Comic Sans MS" pitchFamily="66" charset="0"/>
              </a:rPr>
              <a:t>algorigramme</a:t>
            </a:r>
            <a:r>
              <a:rPr lang="fr-FR" sz="1600" dirty="0" smtClean="0">
                <a:solidFill>
                  <a:schemeClr val="bg2"/>
                </a:solidFill>
                <a:latin typeface="Comic Sans MS" pitchFamily="66" charset="0"/>
              </a:rPr>
              <a:t>  (Le programme est dans sa version schématisé avec des symboles normalisé) créé à l’aide du logiciel Multi-</a:t>
            </a:r>
            <a:r>
              <a:rPr lang="fr-FR" sz="1600" dirty="0" err="1" smtClean="0">
                <a:solidFill>
                  <a:schemeClr val="bg2"/>
                </a:solidFill>
                <a:latin typeface="Comic Sans MS" pitchFamily="66" charset="0"/>
              </a:rPr>
              <a:t>Prog</a:t>
            </a:r>
            <a:r>
              <a:rPr lang="fr-FR" sz="1600" dirty="0" smtClean="0">
                <a:solidFill>
                  <a:schemeClr val="bg2"/>
                </a:solidFill>
                <a:latin typeface="Comic Sans MS" pitchFamily="66" charset="0"/>
              </a:rPr>
              <a:t>. </a:t>
            </a:r>
          </a:p>
        </p:txBody>
      </p:sp>
      <p:pic>
        <p:nvPicPr>
          <p:cNvPr id="4" name="Image 3" descr="Phase 4 du prog.bmp"/>
          <p:cNvPicPr>
            <a:picLocks noChangeAspect="1"/>
          </p:cNvPicPr>
          <p:nvPr/>
        </p:nvPicPr>
        <p:blipFill>
          <a:blip r:embed="rId2"/>
          <a:stretch>
            <a:fillRect/>
          </a:stretch>
        </p:blipFill>
        <p:spPr>
          <a:xfrm>
            <a:off x="6643702" y="2000240"/>
            <a:ext cx="2085968" cy="1934961"/>
          </a:xfrm>
          <a:prstGeom prst="rect">
            <a:avLst/>
          </a:prstGeom>
        </p:spPr>
      </p:pic>
      <p:sp>
        <p:nvSpPr>
          <p:cNvPr id="5" name="Rectangle 4"/>
          <p:cNvSpPr/>
          <p:nvPr/>
        </p:nvSpPr>
        <p:spPr>
          <a:xfrm>
            <a:off x="4214810" y="4643446"/>
            <a:ext cx="4572000" cy="1815882"/>
          </a:xfrm>
          <a:prstGeom prst="rect">
            <a:avLst/>
          </a:prstGeom>
        </p:spPr>
        <p:txBody>
          <a:bodyPr>
            <a:spAutoFit/>
          </a:bodyPr>
          <a:lstStyle/>
          <a:p>
            <a:r>
              <a:rPr lang="fr-FR" sz="1600" dirty="0" smtClean="0">
                <a:solidFill>
                  <a:schemeClr val="bg2"/>
                </a:solidFill>
                <a:latin typeface="Comic Sans MS" pitchFamily="66" charset="0"/>
              </a:rPr>
              <a:t>Cette année, afin de répondre aux attentes, nous avons dû changer de logiciel et passer directement sur Code Vision AVR, qui nous permet de commander le PWM et l’I2C. Cependant, notre programme ne sera plus en </a:t>
            </a:r>
            <a:r>
              <a:rPr lang="fr-FR" sz="1600" dirty="0" err="1" smtClean="0">
                <a:solidFill>
                  <a:schemeClr val="bg2"/>
                </a:solidFill>
                <a:latin typeface="Comic Sans MS" pitchFamily="66" charset="0"/>
              </a:rPr>
              <a:t>algorigramme</a:t>
            </a:r>
            <a:r>
              <a:rPr lang="fr-FR" sz="1600" dirty="0" smtClean="0">
                <a:solidFill>
                  <a:schemeClr val="bg2"/>
                </a:solidFill>
                <a:latin typeface="Comic Sans MS" pitchFamily="66" charset="0"/>
              </a:rPr>
              <a:t>  mais en algorithme (Le programme est dans sa version écrite ). </a:t>
            </a:r>
            <a:endParaRPr lang="fr-FR" sz="1600" dirty="0">
              <a:solidFill>
                <a:schemeClr val="bg2"/>
              </a:solidFill>
            </a:endParaRPr>
          </a:p>
        </p:txBody>
      </p:sp>
      <p:pic>
        <p:nvPicPr>
          <p:cNvPr id="7" name="Image 6" descr="prog.bmp"/>
          <p:cNvPicPr>
            <a:picLocks noChangeAspect="1"/>
          </p:cNvPicPr>
          <p:nvPr/>
        </p:nvPicPr>
        <p:blipFill>
          <a:blip r:embed="rId3" cstate="print"/>
          <a:stretch>
            <a:fillRect/>
          </a:stretch>
        </p:blipFill>
        <p:spPr>
          <a:xfrm>
            <a:off x="642910" y="4857760"/>
            <a:ext cx="2643174" cy="1583915"/>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 presetClass="entr" presetSubtype="3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ou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4" presetClass="entr" presetSubtype="3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ou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60475" y="609600"/>
            <a:ext cx="6551613" cy="1533516"/>
          </a:xfrm>
          <a:prstGeom prst="rect">
            <a:avLst/>
          </a:prstGeom>
          <a:ln>
            <a:solidFill>
              <a:schemeClr val="bg2"/>
            </a:solid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Programme</a:t>
            </a:r>
            <a:r>
              <a:rPr kumimoji="0" lang="fr-FR" sz="4400" b="0" i="0" u="none" strike="noStrike" kern="0" cap="none" spc="0" normalizeH="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 principal, Fonctions, Librairie </a:t>
            </a:r>
            <a:endPar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endParaRPr>
          </a:p>
        </p:txBody>
      </p:sp>
      <p:sp>
        <p:nvSpPr>
          <p:cNvPr id="3" name="ZoneTexte 2"/>
          <p:cNvSpPr txBox="1"/>
          <p:nvPr/>
        </p:nvSpPr>
        <p:spPr>
          <a:xfrm>
            <a:off x="357158" y="2571744"/>
            <a:ext cx="4500594" cy="3046988"/>
          </a:xfrm>
          <a:prstGeom prst="rect">
            <a:avLst/>
          </a:prstGeom>
          <a:noFill/>
        </p:spPr>
        <p:txBody>
          <a:bodyPr wrap="square" rtlCol="0">
            <a:spAutoFit/>
          </a:bodyPr>
          <a:lstStyle/>
          <a:p>
            <a:pPr algn="just"/>
            <a:r>
              <a:rPr lang="fr-FR" sz="1600" dirty="0" smtClean="0">
                <a:solidFill>
                  <a:schemeClr val="bg2"/>
                </a:solidFill>
                <a:latin typeface="Comic Sans MS" pitchFamily="66" charset="0"/>
              </a:rPr>
              <a:t>	La trame du programme reste toujours la même (Faire monter descendre la cabine tout en sachant où elle se trouve). Cependant, il a fallu insérer de nouvelle commande à savoir l’I2C et le PWM (pour commander le moteur) . </a:t>
            </a:r>
          </a:p>
          <a:p>
            <a:r>
              <a:rPr lang="fr-FR" sz="1600" dirty="0" smtClean="0">
                <a:solidFill>
                  <a:schemeClr val="bg2"/>
                </a:solidFill>
                <a:latin typeface="Comic Sans MS" pitchFamily="66" charset="0"/>
              </a:rPr>
              <a:t>	Pour cela, il a fallut tout d’abord se familiarisé avec le logiciel et insérer la base du programme. On y a ensuite insérer l’I2C et le PWM ainsi que la commande des nouveaux éléments (Optocoupleurs, capteurs optiques, l’afficheur) .</a:t>
            </a:r>
            <a:endParaRPr lang="fr-FR" sz="1600" dirty="0">
              <a:solidFill>
                <a:schemeClr val="bg2"/>
              </a:solidFill>
              <a:latin typeface="Comic Sans MS" pitchFamily="66" charset="0"/>
            </a:endParaRPr>
          </a:p>
        </p:txBody>
      </p:sp>
      <p:pic>
        <p:nvPicPr>
          <p:cNvPr id="4" name="Image 3" descr="prog.bmp"/>
          <p:cNvPicPr>
            <a:picLocks noChangeAspect="1"/>
          </p:cNvPicPr>
          <p:nvPr/>
        </p:nvPicPr>
        <p:blipFill>
          <a:blip r:embed="rId2"/>
          <a:stretch>
            <a:fillRect/>
          </a:stretch>
        </p:blipFill>
        <p:spPr>
          <a:xfrm>
            <a:off x="5929322" y="2428868"/>
            <a:ext cx="2745483" cy="3239825"/>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4" presetClass="entr" presetSubtype="3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ox(out)">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4348" y="428604"/>
            <a:ext cx="4357718" cy="461665"/>
          </a:xfrm>
          <a:prstGeom prst="rect">
            <a:avLst/>
          </a:prstGeom>
          <a:noFill/>
        </p:spPr>
        <p:txBody>
          <a:bodyPr wrap="square" rtlCol="0">
            <a:spAutoFit/>
          </a:bodyPr>
          <a:lstStyle/>
          <a:p>
            <a:r>
              <a:rPr lang="fr-FR" dirty="0" smtClean="0"/>
              <a:t>	</a:t>
            </a:r>
            <a:endParaRPr lang="fr-FR" dirty="0"/>
          </a:p>
        </p:txBody>
      </p:sp>
      <p:sp>
        <p:nvSpPr>
          <p:cNvPr id="3" name="ZoneTexte 2"/>
          <p:cNvSpPr txBox="1"/>
          <p:nvPr/>
        </p:nvSpPr>
        <p:spPr>
          <a:xfrm>
            <a:off x="428596" y="500042"/>
            <a:ext cx="3786214" cy="338554"/>
          </a:xfrm>
          <a:prstGeom prst="rect">
            <a:avLst/>
          </a:prstGeom>
          <a:noFill/>
        </p:spPr>
        <p:txBody>
          <a:bodyPr wrap="square" rtlCol="0">
            <a:spAutoFit/>
          </a:bodyPr>
          <a:lstStyle/>
          <a:p>
            <a:r>
              <a:rPr lang="fr-FR" sz="1600" dirty="0" smtClean="0">
                <a:solidFill>
                  <a:schemeClr val="bg2">
                    <a:lumMod val="65000"/>
                    <a:lumOff val="35000"/>
                  </a:schemeClr>
                </a:solidFill>
                <a:effectLst>
                  <a:outerShdw blurRad="38100" dist="38100" dir="2700000" algn="tl">
                    <a:srgbClr val="000000">
                      <a:alpha val="43137"/>
                    </a:srgbClr>
                  </a:outerShdw>
                </a:effectLst>
                <a:latin typeface="Comic Sans MS" pitchFamily="66" charset="0"/>
              </a:rPr>
              <a:t>	</a:t>
            </a:r>
            <a:endParaRPr lang="fr-FR" sz="1600" dirty="0">
              <a:solidFill>
                <a:schemeClr val="bg2">
                  <a:lumMod val="65000"/>
                  <a:lumOff val="35000"/>
                </a:schemeClr>
              </a:solidFill>
              <a:effectLst>
                <a:outerShdw blurRad="38100" dist="38100" dir="2700000" algn="tl">
                  <a:srgbClr val="000000">
                    <a:alpha val="43137"/>
                  </a:srgbClr>
                </a:outerShdw>
              </a:effectLst>
              <a:latin typeface="Comic Sans MS" pitchFamily="66" charset="0"/>
            </a:endParaRPr>
          </a:p>
        </p:txBody>
      </p:sp>
      <p:sp>
        <p:nvSpPr>
          <p:cNvPr id="4" name="ZoneTexte 3"/>
          <p:cNvSpPr txBox="1"/>
          <p:nvPr/>
        </p:nvSpPr>
        <p:spPr>
          <a:xfrm>
            <a:off x="642910" y="500042"/>
            <a:ext cx="4286280" cy="2800767"/>
          </a:xfrm>
          <a:prstGeom prst="rect">
            <a:avLst/>
          </a:prstGeom>
          <a:noFill/>
        </p:spPr>
        <p:txBody>
          <a:bodyPr wrap="square" rtlCol="0">
            <a:spAutoFit/>
          </a:bodyPr>
          <a:lstStyle/>
          <a:p>
            <a:pPr algn="just"/>
            <a:r>
              <a:rPr lang="fr-FR" sz="1600" dirty="0" smtClean="0">
                <a:solidFill>
                  <a:schemeClr val="bg2"/>
                </a:solidFill>
                <a:latin typeface="Comic Sans MS" pitchFamily="66" charset="0"/>
              </a:rPr>
              <a:t>         Une fois toute les données ajouter dans le programme, on s’est vite aperçu d’une chose : c’était illisible.  Il a donc fallut trouver un système capable de diminuer la taille du programme principal tout en gardant ses effets. </a:t>
            </a:r>
          </a:p>
          <a:p>
            <a:pPr algn="just"/>
            <a:r>
              <a:rPr lang="fr-FR" sz="1600" dirty="0" smtClean="0">
                <a:solidFill>
                  <a:schemeClr val="bg2"/>
                </a:solidFill>
                <a:latin typeface="Comic Sans MS" pitchFamily="66" charset="0"/>
              </a:rPr>
              <a:t>          C’est ainsi que les fonctions sont apparu. Grâce à elles, nous avons pu diminuer la taille de notre programme en incluant des parties de celui-ci dans une fonction.  </a:t>
            </a:r>
            <a:endParaRPr lang="fr-FR" sz="1600" dirty="0">
              <a:solidFill>
                <a:schemeClr val="bg2"/>
              </a:solidFill>
              <a:latin typeface="Comic Sans MS" pitchFamily="66" charset="0"/>
            </a:endParaRPr>
          </a:p>
        </p:txBody>
      </p:sp>
      <p:sp>
        <p:nvSpPr>
          <p:cNvPr id="5" name="ZoneTexte 4"/>
          <p:cNvSpPr txBox="1"/>
          <p:nvPr/>
        </p:nvSpPr>
        <p:spPr>
          <a:xfrm>
            <a:off x="4357686" y="3714752"/>
            <a:ext cx="4500594" cy="2308324"/>
          </a:xfrm>
          <a:prstGeom prst="rect">
            <a:avLst/>
          </a:prstGeom>
          <a:noFill/>
        </p:spPr>
        <p:txBody>
          <a:bodyPr wrap="square" rtlCol="0">
            <a:spAutoFit/>
          </a:bodyPr>
          <a:lstStyle/>
          <a:p>
            <a:pPr algn="just"/>
            <a:r>
              <a:rPr lang="fr-FR" sz="1600" dirty="0" smtClean="0">
                <a:solidFill>
                  <a:schemeClr val="bg2"/>
                </a:solidFill>
                <a:latin typeface="Comic Sans MS" pitchFamily="66" charset="0"/>
              </a:rPr>
              <a:t>        Un problème restait cependant; il nous fallait placer ces fonctions autres part afin de réellement avoir un programme clair. </a:t>
            </a:r>
          </a:p>
          <a:p>
            <a:pPr algn="just"/>
            <a:r>
              <a:rPr lang="fr-FR" sz="1600" dirty="0" smtClean="0">
                <a:solidFill>
                  <a:schemeClr val="bg2"/>
                </a:solidFill>
                <a:latin typeface="Comic Sans MS" pitchFamily="66" charset="0"/>
              </a:rPr>
              <a:t>        La librairie en fut la solution. Cette librairie permet de stocker des donné dans un programme à part et le programme principal aura juste à aller chercher les fonctions dont il a besoin pour assurer sont fonctionnement.</a:t>
            </a:r>
            <a:endParaRPr lang="fr-FR" sz="1600" dirty="0">
              <a:solidFill>
                <a:schemeClr val="bg2"/>
              </a:solidFill>
              <a:latin typeface="Comic Sans MS" pitchFamily="66" charset="0"/>
            </a:endParaRPr>
          </a:p>
        </p:txBody>
      </p:sp>
      <p:pic>
        <p:nvPicPr>
          <p:cNvPr id="6" name="Image 5" descr="prog2.bmp"/>
          <p:cNvPicPr>
            <a:picLocks noChangeAspect="1"/>
          </p:cNvPicPr>
          <p:nvPr/>
        </p:nvPicPr>
        <p:blipFill>
          <a:blip r:embed="rId2" cstate="print"/>
          <a:stretch>
            <a:fillRect/>
          </a:stretch>
        </p:blipFill>
        <p:spPr>
          <a:xfrm>
            <a:off x="714349" y="3643314"/>
            <a:ext cx="2782896" cy="2989751"/>
          </a:xfrm>
          <a:prstGeom prst="rect">
            <a:avLst/>
          </a:prstGeom>
        </p:spPr>
      </p:pic>
      <p:pic>
        <p:nvPicPr>
          <p:cNvPr id="7" name="Image 6" descr="prog3.bmp"/>
          <p:cNvPicPr>
            <a:picLocks noChangeAspect="1"/>
          </p:cNvPicPr>
          <p:nvPr/>
        </p:nvPicPr>
        <p:blipFill>
          <a:blip r:embed="rId3"/>
          <a:stretch>
            <a:fillRect/>
          </a:stretch>
        </p:blipFill>
        <p:spPr>
          <a:xfrm>
            <a:off x="5572132" y="1000108"/>
            <a:ext cx="3171825" cy="1152525"/>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ou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4" presetClass="entr" presetSubtype="3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ox(ou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60475" y="609600"/>
            <a:ext cx="6551613" cy="803275"/>
          </a:xfrm>
          <a:prstGeom prst="rect">
            <a:avLst/>
          </a:prstGeom>
          <a:ln>
            <a:solidFill>
              <a:schemeClr val="bg2"/>
            </a:solid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Compilation</a:t>
            </a:r>
          </a:p>
        </p:txBody>
      </p:sp>
      <p:sp>
        <p:nvSpPr>
          <p:cNvPr id="3" name="ZoneTexte 2"/>
          <p:cNvSpPr txBox="1"/>
          <p:nvPr/>
        </p:nvSpPr>
        <p:spPr>
          <a:xfrm>
            <a:off x="1714480" y="2071678"/>
            <a:ext cx="5357850" cy="1569660"/>
          </a:xfrm>
          <a:prstGeom prst="rect">
            <a:avLst/>
          </a:prstGeom>
          <a:noFill/>
        </p:spPr>
        <p:txBody>
          <a:bodyPr wrap="square" rtlCol="0">
            <a:spAutoFit/>
          </a:bodyPr>
          <a:lstStyle/>
          <a:p>
            <a:pPr algn="just"/>
            <a:r>
              <a:rPr lang="fr-FR" sz="1600" dirty="0" smtClean="0">
                <a:solidFill>
                  <a:schemeClr val="bg2"/>
                </a:solidFill>
                <a:latin typeface="Comic Sans MS" pitchFamily="66" charset="0"/>
              </a:rPr>
              <a:t>      Probablement la seule partie qui ne change pas de l’année dernière. Une fois le programme terminer, il ne reste plus qu’a l’envoyer à l’intérieur du microcontrôleur par l’intermédiaire d’un câble qui relie le PC à la carte SSI. Les données sont ainsi envoyé et le programme est prêt à fonctionner.</a:t>
            </a:r>
            <a:endParaRPr lang="fr-FR" sz="1600" dirty="0">
              <a:solidFill>
                <a:schemeClr val="bg2"/>
              </a:solidFill>
              <a:latin typeface="Comic Sans MS" pitchFamily="66" charset="0"/>
            </a:endParaRPr>
          </a:p>
        </p:txBody>
      </p:sp>
      <p:pic>
        <p:nvPicPr>
          <p:cNvPr id="4" name="Image 3" descr="schéma PO - PC.bmp"/>
          <p:cNvPicPr>
            <a:picLocks noChangeAspect="1"/>
          </p:cNvPicPr>
          <p:nvPr/>
        </p:nvPicPr>
        <p:blipFill>
          <a:blip r:embed="rId2"/>
          <a:stretch>
            <a:fillRect/>
          </a:stretch>
        </p:blipFill>
        <p:spPr>
          <a:xfrm>
            <a:off x="1357290" y="4214818"/>
            <a:ext cx="2714625" cy="2228850"/>
          </a:xfrm>
          <a:prstGeom prst="rect">
            <a:avLst/>
          </a:prstGeom>
        </p:spPr>
      </p:pic>
      <p:pic>
        <p:nvPicPr>
          <p:cNvPr id="5" name="Image 4" descr="Ordinateur.jpg"/>
          <p:cNvPicPr>
            <a:picLocks noChangeAspect="1"/>
          </p:cNvPicPr>
          <p:nvPr/>
        </p:nvPicPr>
        <p:blipFill>
          <a:blip r:embed="rId3"/>
          <a:stretch>
            <a:fillRect/>
          </a:stretch>
        </p:blipFill>
        <p:spPr>
          <a:xfrm>
            <a:off x="5500694" y="4357694"/>
            <a:ext cx="2143125" cy="2000250"/>
          </a:xfrm>
          <a:prstGeom prst="rect">
            <a:avLst/>
          </a:prstGeom>
        </p:spPr>
      </p:pic>
      <p:cxnSp>
        <p:nvCxnSpPr>
          <p:cNvPr id="11" name="Connecteur en arc 10"/>
          <p:cNvCxnSpPr>
            <a:stCxn id="5" idx="1"/>
          </p:cNvCxnSpPr>
          <p:nvPr/>
        </p:nvCxnSpPr>
        <p:spPr>
          <a:xfrm rot="10800000" flipV="1">
            <a:off x="4000496" y="5357818"/>
            <a:ext cx="1500198" cy="785825"/>
          </a:xfrm>
          <a:prstGeom prst="curved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7" name="WordArt 9">
            <a:hlinkClick r:id="rId4" action="ppaction://hlinksldjump"/>
          </p:cNvPr>
          <p:cNvSpPr>
            <a:spLocks noChangeArrowheads="1" noChangeShapeType="1" noTextEdit="1"/>
          </p:cNvSpPr>
          <p:nvPr/>
        </p:nvSpPr>
        <p:spPr bwMode="auto">
          <a:xfrm>
            <a:off x="8229600" y="6553200"/>
            <a:ext cx="762000" cy="228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fr-FR" sz="800" kern="10" dirty="0">
                <a:ln w="9525">
                  <a:round/>
                  <a:headEnd/>
                  <a:tailEnd/>
                </a:ln>
                <a:gradFill rotWithShape="1">
                  <a:gsLst>
                    <a:gs pos="0">
                      <a:schemeClr val="accent1"/>
                    </a:gs>
                    <a:gs pos="100000">
                      <a:schemeClr val="tx2"/>
                    </a:gs>
                  </a:gsLst>
                  <a:lin ang="18900000" scaled="1"/>
                </a:gradFill>
                <a:latin typeface="Comic Sans MS"/>
              </a:rPr>
              <a:t>Retour</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32"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ox(ou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747698"/>
          </a:xfrm>
          <a:prstGeom prst="rect">
            <a:avLst/>
          </a:prstGeom>
          <a:ln>
            <a:solidFill>
              <a:schemeClr val="bg2"/>
            </a:solid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fr-FR" sz="4400" kern="0" dirty="0" smtClean="0">
                <a:solidFill>
                  <a:schemeClr val="tx2"/>
                </a:solidFill>
                <a:effectLst>
                  <a:outerShdw blurRad="38100" dist="38100" dir="2700000" algn="tl">
                    <a:srgbClr val="000000"/>
                  </a:outerShdw>
                </a:effectLst>
                <a:latin typeface="Comic Sans MS" pitchFamily="66" charset="0"/>
                <a:ea typeface="+mj-ea"/>
                <a:cs typeface="+mj-cs"/>
              </a:rPr>
              <a:t>5</a:t>
            </a:r>
            <a:r>
              <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 Problèmes</a:t>
            </a:r>
            <a:r>
              <a:rPr kumimoji="0" lang="fr-FR" sz="4400" b="0" i="0" u="none" strike="noStrike" kern="0" cap="none" spc="0" normalizeH="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 Rencontrés</a:t>
            </a:r>
            <a:endPar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endParaRPr>
          </a:p>
        </p:txBody>
      </p:sp>
      <p:sp>
        <p:nvSpPr>
          <p:cNvPr id="3" name="ZoneTexte 2"/>
          <p:cNvSpPr txBox="1"/>
          <p:nvPr/>
        </p:nvSpPr>
        <p:spPr>
          <a:xfrm>
            <a:off x="714348" y="1714488"/>
            <a:ext cx="7715304" cy="830997"/>
          </a:xfrm>
          <a:prstGeom prst="rect">
            <a:avLst/>
          </a:prstGeom>
          <a:noFill/>
        </p:spPr>
        <p:txBody>
          <a:bodyPr wrap="square" rtlCol="0">
            <a:spAutoFit/>
          </a:bodyPr>
          <a:lstStyle/>
          <a:p>
            <a:r>
              <a:rPr lang="fr-FR" sz="1600" dirty="0" smtClean="0">
                <a:solidFill>
                  <a:schemeClr val="bg2"/>
                </a:solidFill>
                <a:latin typeface="Comic Sans MS" pitchFamily="66" charset="0"/>
              </a:rPr>
              <a:t>Bien que tout notre PPE fût mené a peu près à bout, le chemin emprunté ne fut pas sans encombre. Certains problèmes ont été rencontrés dans les diverses phases de test avant et après la mise sous tension :</a:t>
            </a:r>
            <a:endParaRPr lang="fr-FR" sz="1600" dirty="0">
              <a:solidFill>
                <a:schemeClr val="bg2"/>
              </a:solidFill>
              <a:latin typeface="Comic Sans MS" pitchFamily="66" charset="0"/>
            </a:endParaRPr>
          </a:p>
        </p:txBody>
      </p:sp>
      <p:sp>
        <p:nvSpPr>
          <p:cNvPr id="4" name="ZoneTexte 3"/>
          <p:cNvSpPr txBox="1"/>
          <p:nvPr/>
        </p:nvSpPr>
        <p:spPr>
          <a:xfrm>
            <a:off x="1071538" y="2857496"/>
            <a:ext cx="6215106" cy="338554"/>
          </a:xfrm>
          <a:prstGeom prst="rect">
            <a:avLst/>
          </a:prstGeom>
          <a:noFill/>
        </p:spPr>
        <p:txBody>
          <a:bodyPr wrap="square" rtlCol="0">
            <a:spAutoFit/>
          </a:bodyPr>
          <a:lstStyle/>
          <a:p>
            <a:r>
              <a:rPr lang="fr-FR" sz="1600" dirty="0" smtClean="0">
                <a:solidFill>
                  <a:schemeClr val="bg2"/>
                </a:solidFill>
                <a:latin typeface="Comic Sans MS" pitchFamily="66" charset="0"/>
              </a:rPr>
              <a:t>-  Coupures sur la carte de puissance</a:t>
            </a:r>
            <a:endParaRPr lang="fr-FR" sz="1600" dirty="0">
              <a:solidFill>
                <a:schemeClr val="bg2"/>
              </a:solidFill>
              <a:latin typeface="Comic Sans MS" pitchFamily="66" charset="0"/>
            </a:endParaRPr>
          </a:p>
        </p:txBody>
      </p:sp>
      <p:sp>
        <p:nvSpPr>
          <p:cNvPr id="5" name="ZoneTexte 4"/>
          <p:cNvSpPr txBox="1"/>
          <p:nvPr/>
        </p:nvSpPr>
        <p:spPr>
          <a:xfrm>
            <a:off x="1071538" y="3286124"/>
            <a:ext cx="6215106" cy="338554"/>
          </a:xfrm>
          <a:prstGeom prst="rect">
            <a:avLst/>
          </a:prstGeom>
          <a:noFill/>
        </p:spPr>
        <p:txBody>
          <a:bodyPr wrap="square" rtlCol="0">
            <a:spAutoFit/>
          </a:bodyPr>
          <a:lstStyle/>
          <a:p>
            <a:r>
              <a:rPr lang="fr-FR" sz="1600" dirty="0" smtClean="0">
                <a:solidFill>
                  <a:schemeClr val="bg2"/>
                </a:solidFill>
                <a:latin typeface="Comic Sans MS" pitchFamily="66" charset="0"/>
              </a:rPr>
              <a:t>-  </a:t>
            </a:r>
            <a:r>
              <a:rPr lang="fr-FR" sz="1600" dirty="0" err="1" smtClean="0">
                <a:solidFill>
                  <a:schemeClr val="bg2"/>
                </a:solidFill>
                <a:latin typeface="Comic Sans MS" pitchFamily="66" charset="0"/>
              </a:rPr>
              <a:t>Optocoupleurs</a:t>
            </a:r>
            <a:r>
              <a:rPr lang="fr-FR" sz="1600" dirty="0" smtClean="0">
                <a:solidFill>
                  <a:schemeClr val="bg2"/>
                </a:solidFill>
                <a:latin typeface="Comic Sans MS" pitchFamily="66" charset="0"/>
              </a:rPr>
              <a:t> défectueux.</a:t>
            </a:r>
            <a:endParaRPr lang="fr-FR" sz="1600" dirty="0">
              <a:solidFill>
                <a:schemeClr val="bg2"/>
              </a:solidFill>
              <a:latin typeface="Comic Sans MS" pitchFamily="66" charset="0"/>
            </a:endParaRPr>
          </a:p>
        </p:txBody>
      </p:sp>
      <p:sp>
        <p:nvSpPr>
          <p:cNvPr id="7" name="ZoneTexte 6"/>
          <p:cNvSpPr txBox="1"/>
          <p:nvPr/>
        </p:nvSpPr>
        <p:spPr>
          <a:xfrm>
            <a:off x="1071538" y="3714752"/>
            <a:ext cx="4143404" cy="338554"/>
          </a:xfrm>
          <a:prstGeom prst="rect">
            <a:avLst/>
          </a:prstGeom>
          <a:noFill/>
        </p:spPr>
        <p:txBody>
          <a:bodyPr wrap="square" rtlCol="0">
            <a:spAutoFit/>
          </a:bodyPr>
          <a:lstStyle/>
          <a:p>
            <a:r>
              <a:rPr lang="fr-FR" sz="1600" dirty="0" smtClean="0">
                <a:solidFill>
                  <a:schemeClr val="bg2"/>
                </a:solidFill>
                <a:latin typeface="Comic Sans MS" pitchFamily="66" charset="0"/>
              </a:rPr>
              <a:t>- Erreur de programmation</a:t>
            </a:r>
            <a:endParaRPr lang="fr-FR" sz="1600" dirty="0">
              <a:solidFill>
                <a:schemeClr val="bg2"/>
              </a:solidFill>
              <a:latin typeface="Comic Sans MS" pitchFamily="66" charset="0"/>
            </a:endParaRPr>
          </a:p>
        </p:txBody>
      </p:sp>
      <p:sp>
        <p:nvSpPr>
          <p:cNvPr id="8" name="ZoneTexte 7"/>
          <p:cNvSpPr txBox="1"/>
          <p:nvPr/>
        </p:nvSpPr>
        <p:spPr>
          <a:xfrm>
            <a:off x="1071538" y="4143380"/>
            <a:ext cx="4286280" cy="338554"/>
          </a:xfrm>
          <a:prstGeom prst="rect">
            <a:avLst/>
          </a:prstGeom>
          <a:noFill/>
        </p:spPr>
        <p:txBody>
          <a:bodyPr wrap="square" rtlCol="0">
            <a:spAutoFit/>
          </a:bodyPr>
          <a:lstStyle/>
          <a:p>
            <a:r>
              <a:rPr lang="fr-FR" sz="1600" dirty="0" smtClean="0">
                <a:solidFill>
                  <a:schemeClr val="bg2"/>
                </a:solidFill>
                <a:latin typeface="Comic Sans MS" pitchFamily="66" charset="0"/>
              </a:rPr>
              <a:t>- Souci de transmission au niveau de l’I2C</a:t>
            </a:r>
            <a:endParaRPr lang="fr-FR" sz="1600" dirty="0">
              <a:solidFill>
                <a:schemeClr val="bg2"/>
              </a:solidFill>
              <a:latin typeface="Comic Sans MS" pitchFamily="66" charset="0"/>
            </a:endParaRPr>
          </a:p>
        </p:txBody>
      </p:sp>
      <p:sp>
        <p:nvSpPr>
          <p:cNvPr id="9" name="Rectangle 8"/>
          <p:cNvSpPr/>
          <p:nvPr/>
        </p:nvSpPr>
        <p:spPr>
          <a:xfrm>
            <a:off x="1071538" y="4572008"/>
            <a:ext cx="4572000" cy="338554"/>
          </a:xfrm>
          <a:prstGeom prst="rect">
            <a:avLst/>
          </a:prstGeom>
        </p:spPr>
        <p:txBody>
          <a:bodyPr>
            <a:spAutoFit/>
          </a:bodyPr>
          <a:lstStyle/>
          <a:p>
            <a:pPr>
              <a:buFontTx/>
              <a:buChar char="-"/>
            </a:pPr>
            <a:r>
              <a:rPr lang="fr-FR" sz="1600" dirty="0" smtClean="0">
                <a:solidFill>
                  <a:schemeClr val="bg2"/>
                </a:solidFill>
                <a:latin typeface="Comic Sans MS" pitchFamily="66" charset="0"/>
              </a:rPr>
              <a:t> Problèmes pour la commande du moteur</a:t>
            </a:r>
          </a:p>
        </p:txBody>
      </p:sp>
      <p:sp>
        <p:nvSpPr>
          <p:cNvPr id="10" name="Rectangle 9"/>
          <p:cNvSpPr/>
          <p:nvPr/>
        </p:nvSpPr>
        <p:spPr>
          <a:xfrm>
            <a:off x="1071538" y="5000636"/>
            <a:ext cx="468398" cy="338554"/>
          </a:xfrm>
          <a:prstGeom prst="rect">
            <a:avLst/>
          </a:prstGeom>
        </p:spPr>
        <p:txBody>
          <a:bodyPr wrap="none">
            <a:spAutoFit/>
          </a:bodyPr>
          <a:lstStyle/>
          <a:p>
            <a:r>
              <a:rPr lang="fr-FR" sz="1600" dirty="0" smtClean="0">
                <a:solidFill>
                  <a:schemeClr val="bg2"/>
                </a:solidFill>
                <a:latin typeface="Comic Sans MS" pitchFamily="66" charset="0"/>
              </a:rPr>
              <a:t>- …</a:t>
            </a:r>
            <a:endParaRPr lang="fr-FR" sz="1600" dirty="0">
              <a:solidFill>
                <a:schemeClr val="bg2"/>
              </a:solidFill>
              <a:latin typeface="Comic Sans MS" pitchFamily="66" charset="0"/>
            </a:endParaRPr>
          </a:p>
        </p:txBody>
      </p:sp>
      <p:sp>
        <p:nvSpPr>
          <p:cNvPr id="11" name="WordArt 9">
            <a:hlinkClick r:id="rId2" action="ppaction://hlinksldjump"/>
          </p:cNvPr>
          <p:cNvSpPr>
            <a:spLocks noChangeArrowheads="1" noChangeShapeType="1" noTextEdit="1"/>
          </p:cNvSpPr>
          <p:nvPr/>
        </p:nvSpPr>
        <p:spPr bwMode="auto">
          <a:xfrm>
            <a:off x="8229600" y="6553200"/>
            <a:ext cx="762000" cy="228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fr-FR" sz="800" kern="10" dirty="0">
                <a:ln w="9525">
                  <a:round/>
                  <a:headEnd/>
                  <a:tailEnd/>
                </a:ln>
                <a:gradFill rotWithShape="1">
                  <a:gsLst>
                    <a:gs pos="0">
                      <a:schemeClr val="accent1"/>
                    </a:gs>
                    <a:gs pos="100000">
                      <a:schemeClr val="tx2"/>
                    </a:gs>
                  </a:gsLst>
                  <a:lin ang="18900000" scaled="1"/>
                </a:gradFill>
                <a:latin typeface="Comic Sans MS"/>
              </a:rPr>
              <a:t>Retour</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9" grpId="0"/>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747698"/>
          </a:xfrm>
          <a:prstGeom prst="rect">
            <a:avLst/>
          </a:prstGeom>
          <a:ln>
            <a:solidFill>
              <a:schemeClr val="bg2"/>
            </a:solid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fr-FR" sz="4400" kern="0" dirty="0" smtClean="0">
                <a:solidFill>
                  <a:schemeClr val="tx2"/>
                </a:solidFill>
                <a:effectLst>
                  <a:outerShdw blurRad="38100" dist="38100" dir="2700000" algn="tl">
                    <a:srgbClr val="000000"/>
                  </a:outerShdw>
                </a:effectLst>
                <a:latin typeface="Comic Sans MS" pitchFamily="66" charset="0"/>
                <a:ea typeface="+mj-ea"/>
                <a:cs typeface="+mj-cs"/>
              </a:rPr>
              <a:t>6</a:t>
            </a:r>
            <a:r>
              <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 Conclusion</a:t>
            </a:r>
          </a:p>
        </p:txBody>
      </p:sp>
      <p:sp>
        <p:nvSpPr>
          <p:cNvPr id="3" name="ZoneTexte 2"/>
          <p:cNvSpPr txBox="1"/>
          <p:nvPr/>
        </p:nvSpPr>
        <p:spPr>
          <a:xfrm>
            <a:off x="714348" y="1785926"/>
            <a:ext cx="5072098" cy="830997"/>
          </a:xfrm>
          <a:prstGeom prst="rect">
            <a:avLst/>
          </a:prstGeom>
          <a:noFill/>
        </p:spPr>
        <p:txBody>
          <a:bodyPr wrap="square" rtlCol="0">
            <a:spAutoFit/>
          </a:bodyPr>
          <a:lstStyle/>
          <a:p>
            <a:r>
              <a:rPr lang="fr-FR" sz="1600" dirty="0" smtClean="0">
                <a:solidFill>
                  <a:schemeClr val="bg2"/>
                </a:solidFill>
                <a:latin typeface="Comic Sans MS" pitchFamily="66" charset="0"/>
              </a:rPr>
              <a:t>La reprise de notre TPE cette année nous à permis d’améliorer notre ascenseur avec un cahier des charges respectant notre thèmes sur les sécurités.</a:t>
            </a:r>
            <a:endParaRPr lang="fr-FR" sz="1600" dirty="0">
              <a:solidFill>
                <a:schemeClr val="bg2"/>
              </a:solidFill>
              <a:latin typeface="Comic Sans MS" pitchFamily="66" charset="0"/>
            </a:endParaRPr>
          </a:p>
        </p:txBody>
      </p:sp>
      <p:sp>
        <p:nvSpPr>
          <p:cNvPr id="4" name="ZoneTexte 3"/>
          <p:cNvSpPr txBox="1"/>
          <p:nvPr/>
        </p:nvSpPr>
        <p:spPr>
          <a:xfrm>
            <a:off x="3286116" y="3071810"/>
            <a:ext cx="5500726" cy="1569660"/>
          </a:xfrm>
          <a:prstGeom prst="rect">
            <a:avLst/>
          </a:prstGeom>
          <a:noFill/>
        </p:spPr>
        <p:txBody>
          <a:bodyPr wrap="square" rtlCol="0">
            <a:spAutoFit/>
          </a:bodyPr>
          <a:lstStyle/>
          <a:p>
            <a:r>
              <a:rPr lang="fr-FR" sz="1600" dirty="0" smtClean="0">
                <a:solidFill>
                  <a:schemeClr val="bg2"/>
                </a:solidFill>
                <a:latin typeface="Comic Sans MS" pitchFamily="66" charset="0"/>
              </a:rPr>
              <a:t>Le travail a été divisé en trois afin de se répartit les tâches. Malgré tout cette année à demander beaucoup d’effort : reprise entière du programme, modification de la partie commande et de la partie opérative . Les horaires de PPE ne suffisaient pas et nous avons du prendre du temps à l’extérieur.</a:t>
            </a:r>
            <a:endParaRPr lang="fr-FR" sz="1600" dirty="0">
              <a:solidFill>
                <a:schemeClr val="bg2"/>
              </a:solidFill>
              <a:latin typeface="Comic Sans MS" pitchFamily="66" charset="0"/>
            </a:endParaRPr>
          </a:p>
        </p:txBody>
      </p:sp>
      <p:sp>
        <p:nvSpPr>
          <p:cNvPr id="5" name="ZoneTexte 4"/>
          <p:cNvSpPr txBox="1"/>
          <p:nvPr/>
        </p:nvSpPr>
        <p:spPr>
          <a:xfrm>
            <a:off x="642910" y="5143512"/>
            <a:ext cx="6000792" cy="830997"/>
          </a:xfrm>
          <a:prstGeom prst="rect">
            <a:avLst/>
          </a:prstGeom>
          <a:noFill/>
        </p:spPr>
        <p:txBody>
          <a:bodyPr wrap="square" rtlCol="0">
            <a:spAutoFit/>
          </a:bodyPr>
          <a:lstStyle/>
          <a:p>
            <a:r>
              <a:rPr lang="fr-FR" sz="1600" dirty="0" smtClean="0">
                <a:solidFill>
                  <a:schemeClr val="bg2"/>
                </a:solidFill>
                <a:latin typeface="Comic Sans MS" pitchFamily="66" charset="0"/>
              </a:rPr>
              <a:t>Tout ne s’est pas déroulé sans encombres.  Nous avons été confrontés à quelques problèmes de plus ou moins grand envergure au niveau du programme et de la maquette.</a:t>
            </a:r>
            <a:endParaRPr lang="fr-FR" sz="1600" dirty="0">
              <a:solidFill>
                <a:schemeClr val="bg2"/>
              </a:solidFill>
              <a:latin typeface="Comic Sans MS" pitchFamily="66" charset="0"/>
            </a:endParaRPr>
          </a:p>
        </p:txBody>
      </p:sp>
      <p:sp>
        <p:nvSpPr>
          <p:cNvPr id="6" name="WordArt 9">
            <a:hlinkClick r:id="rId2" action="ppaction://hlinksldjump"/>
          </p:cNvPr>
          <p:cNvSpPr>
            <a:spLocks noChangeArrowheads="1" noChangeShapeType="1" noTextEdit="1"/>
          </p:cNvSpPr>
          <p:nvPr/>
        </p:nvSpPr>
        <p:spPr bwMode="auto">
          <a:xfrm>
            <a:off x="8229600" y="6553200"/>
            <a:ext cx="762000" cy="228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fr-FR" sz="800" kern="10" dirty="0">
                <a:ln w="9525">
                  <a:round/>
                  <a:headEnd/>
                  <a:tailEnd/>
                </a:ln>
                <a:gradFill rotWithShape="1">
                  <a:gsLst>
                    <a:gs pos="0">
                      <a:schemeClr val="accent1"/>
                    </a:gs>
                    <a:gs pos="100000">
                      <a:schemeClr val="tx2"/>
                    </a:gs>
                  </a:gsLst>
                  <a:lin ang="18900000" scaled="1"/>
                </a:gradFill>
                <a:latin typeface="Comic Sans MS"/>
              </a:rPr>
              <a:t>Retour</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285750"/>
            <a:ext cx="7772400" cy="1500188"/>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2) Présentation générale de la maquette</a:t>
            </a:r>
          </a:p>
        </p:txBody>
      </p:sp>
      <p:pic>
        <p:nvPicPr>
          <p:cNvPr id="5124" name="Picture 6" descr="G:\PPE ascenseur 2006-2007\Maquette\Maquette ascenseur\IMG_ 003.jpg"/>
          <p:cNvPicPr>
            <a:picLocks noChangeAspect="1" noChangeArrowheads="1"/>
          </p:cNvPicPr>
          <p:nvPr/>
        </p:nvPicPr>
        <p:blipFill>
          <a:blip r:embed="rId3"/>
          <a:srcRect/>
          <a:stretch>
            <a:fillRect/>
          </a:stretch>
        </p:blipFill>
        <p:spPr bwMode="auto">
          <a:xfrm>
            <a:off x="5500694" y="2214554"/>
            <a:ext cx="3143250" cy="4191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ZoneTexte 6"/>
          <p:cNvSpPr txBox="1"/>
          <p:nvPr/>
        </p:nvSpPr>
        <p:spPr>
          <a:xfrm>
            <a:off x="1285852" y="5929330"/>
            <a:ext cx="2786082" cy="338554"/>
          </a:xfrm>
          <a:prstGeom prst="rect">
            <a:avLst/>
          </a:prstGeom>
          <a:noFill/>
        </p:spPr>
        <p:txBody>
          <a:bodyPr wrap="square" rtlCol="0">
            <a:spAutoFit/>
          </a:bodyPr>
          <a:lstStyle/>
          <a:p>
            <a:r>
              <a:rPr lang="fr-FR" sz="1600" dirty="0" smtClean="0">
                <a:solidFill>
                  <a:srgbClr val="FF0000"/>
                </a:solidFill>
                <a:effectLst>
                  <a:outerShdw blurRad="38100" dist="38100" dir="2700000" algn="tl">
                    <a:srgbClr val="000000">
                      <a:alpha val="43137"/>
                    </a:srgbClr>
                  </a:outerShdw>
                </a:effectLst>
                <a:latin typeface="Comic Sans MS" pitchFamily="66" charset="0"/>
              </a:rPr>
              <a:t>Animation </a:t>
            </a:r>
            <a:r>
              <a:rPr lang="fr-FR" sz="1600" dirty="0" err="1" smtClean="0">
                <a:solidFill>
                  <a:srgbClr val="FF0000"/>
                </a:solidFill>
                <a:effectLst>
                  <a:outerShdw blurRad="38100" dist="38100" dir="2700000" algn="tl">
                    <a:srgbClr val="000000">
                      <a:alpha val="43137"/>
                    </a:srgbClr>
                  </a:outerShdw>
                </a:effectLst>
                <a:latin typeface="Comic Sans MS" pitchFamily="66" charset="0"/>
              </a:rPr>
              <a:t>solidworks</a:t>
            </a:r>
            <a:endParaRPr lang="fr-FR" sz="1600" dirty="0">
              <a:solidFill>
                <a:srgbClr val="FF0000"/>
              </a:solidFill>
              <a:effectLst>
                <a:outerShdw blurRad="38100" dist="38100" dir="2700000" algn="tl">
                  <a:srgbClr val="000000">
                    <a:alpha val="43137"/>
                  </a:srgbClr>
                </a:outerShdw>
              </a:effectLst>
              <a:latin typeface="Comic Sans MS" pitchFamily="66" charset="0"/>
            </a:endParaRPr>
          </a:p>
        </p:txBody>
      </p:sp>
      <p:pic>
        <p:nvPicPr>
          <p:cNvPr id="6" name="ascenseur déplacement long.avi">
            <a:hlinkClick r:id="" action="ppaction://media"/>
          </p:cNvPr>
          <p:cNvPicPr>
            <a:picLocks noRot="1" noChangeAspect="1"/>
          </p:cNvPicPr>
          <p:nvPr>
            <a:videoFile r:link="rId1"/>
          </p:nvPr>
        </p:nvPicPr>
        <p:blipFill>
          <a:blip r:embed="rId4"/>
          <a:stretch>
            <a:fillRect/>
          </a:stretch>
        </p:blipFill>
        <p:spPr>
          <a:xfrm>
            <a:off x="142844" y="2928934"/>
            <a:ext cx="4970805" cy="2571768"/>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additive="base">
                                        <p:cTn id="7" dur="500" fill="hold"/>
                                        <p:tgtEl>
                                          <p:spTgt spid="5124"/>
                                        </p:tgtEl>
                                        <p:attrNameLst>
                                          <p:attrName>ppt_x</p:attrName>
                                        </p:attrNameLst>
                                      </p:cBhvr>
                                      <p:tavLst>
                                        <p:tav tm="0">
                                          <p:val>
                                            <p:strVal val="1+#ppt_w/2"/>
                                          </p:val>
                                        </p:tav>
                                        <p:tav tm="100000">
                                          <p:val>
                                            <p:strVal val="#ppt_x"/>
                                          </p:val>
                                        </p:tav>
                                      </p:tavLst>
                                    </p:anim>
                                    <p:anim calcmode="lin" valueType="num">
                                      <p:cBhvr additive="base">
                                        <p:cTn id="8" dur="500" fill="hold"/>
                                        <p:tgtEl>
                                          <p:spTgt spid="51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mediacall" presetSubtype="0" fill="hold" nodeType="afterEffect">
                                  <p:stCondLst>
                                    <p:cond delay="0"/>
                                  </p:stCondLst>
                                  <p:childTnLst>
                                    <p:cmd type="call" cmd="playFrom(0.0)">
                                      <p:cBhvr>
                                        <p:cTn id="11" dur="4266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2" fill="hold" display="0">
                  <p:stCondLst>
                    <p:cond delay="indefinite"/>
                  </p:stCondLst>
                  <p:endCondLst>
                    <p:cond evt="onNext" delay="0">
                      <p:tgtEl>
                        <p:sldTgt/>
                      </p:tgtEl>
                    </p:cond>
                    <p:cond evt="onPrev" delay="0">
                      <p:tgtEl>
                        <p:sldTgt/>
                      </p:tgtEl>
                    </p:cond>
                  </p:endCondLst>
                </p:cTn>
                <p:tgtEl>
                  <p:spTgt spid="6"/>
                </p:tgtEl>
              </p:cMediaNode>
            </p:video>
            <p:seq concurrent="1" nextAc="seek">
              <p:cTn id="13" restart="whenNotActive" fill="hold" evtFilter="cancelBubble" nodeType="interactiveSeq">
                <p:stCondLst>
                  <p:cond evt="onClick" delay="0">
                    <p:tgtEl>
                      <p:spTgt spid="6"/>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La partie opérative</a:t>
            </a:r>
          </a:p>
        </p:txBody>
      </p:sp>
      <p:sp>
        <p:nvSpPr>
          <p:cNvPr id="7171" name="Rectangle 3"/>
          <p:cNvSpPr>
            <a:spLocks noGrp="1" noChangeArrowheads="1"/>
          </p:cNvSpPr>
          <p:nvPr>
            <p:ph type="body" sz="half" idx="2"/>
          </p:nvPr>
        </p:nvSpPr>
        <p:spPr>
          <a:xfrm>
            <a:off x="4071934" y="1976438"/>
            <a:ext cx="4462466" cy="4238644"/>
          </a:xfrm>
        </p:spPr>
        <p:txBody>
          <a:bodyPr/>
          <a:lstStyle/>
          <a:p>
            <a:pPr eaLnBrk="1" hangingPunct="1">
              <a:spcBef>
                <a:spcPct val="50000"/>
              </a:spcBef>
              <a:buFont typeface="Wingdings" pitchFamily="2" charset="2"/>
              <a:buChar char="Ø"/>
              <a:defRPr/>
            </a:pPr>
            <a:r>
              <a:rPr lang="fr-FR" sz="1600" dirty="0" smtClean="0">
                <a:solidFill>
                  <a:schemeClr val="bg2"/>
                </a:solidFill>
                <a:latin typeface="Comic Sans MS" pitchFamily="66" charset="0"/>
              </a:rPr>
              <a:t>La partie opérative est représentée par la cage (ou gaine</a:t>
            </a:r>
            <a:r>
              <a:rPr lang="fr-FR" sz="1600" dirty="0" smtClean="0">
                <a:solidFill>
                  <a:schemeClr val="bg2"/>
                </a:solidFill>
                <a:latin typeface="Comic Sans MS" pitchFamily="66" charset="0"/>
              </a:rPr>
              <a:t>), </a:t>
            </a:r>
            <a:r>
              <a:rPr lang="fr-FR" sz="1600" dirty="0" smtClean="0">
                <a:solidFill>
                  <a:schemeClr val="bg2"/>
                </a:solidFill>
                <a:latin typeface="Comic Sans MS" pitchFamily="66" charset="0"/>
              </a:rPr>
              <a:t>elle exécute les ordres de la partie </a:t>
            </a:r>
            <a:r>
              <a:rPr lang="fr-FR" sz="1600" dirty="0" smtClean="0">
                <a:solidFill>
                  <a:schemeClr val="bg2"/>
                </a:solidFill>
                <a:latin typeface="Comic Sans MS" pitchFamily="66" charset="0"/>
              </a:rPr>
              <a:t>commande. </a:t>
            </a:r>
            <a:endParaRPr lang="fr-FR" sz="1600" dirty="0" smtClean="0">
              <a:solidFill>
                <a:schemeClr val="bg2"/>
              </a:solidFill>
              <a:latin typeface="Comic Sans MS" pitchFamily="66" charset="0"/>
            </a:endParaRPr>
          </a:p>
          <a:p>
            <a:pPr eaLnBrk="1" hangingPunct="1">
              <a:spcBef>
                <a:spcPct val="50000"/>
              </a:spcBef>
              <a:buFont typeface="Wingdings" pitchFamily="2" charset="2"/>
              <a:buChar char="Ø"/>
              <a:defRPr/>
            </a:pPr>
            <a:endParaRPr lang="fr-FR" sz="1600" dirty="0" smtClean="0">
              <a:solidFill>
                <a:schemeClr val="bg2"/>
              </a:solidFill>
              <a:latin typeface="Comic Sans MS" pitchFamily="66" charset="0"/>
            </a:endParaRPr>
          </a:p>
          <a:p>
            <a:pPr eaLnBrk="1" hangingPunct="1">
              <a:spcBef>
                <a:spcPct val="50000"/>
              </a:spcBef>
              <a:buFont typeface="Wingdings" pitchFamily="2" charset="2"/>
              <a:buChar char="Ø"/>
              <a:defRPr/>
            </a:pPr>
            <a:r>
              <a:rPr lang="fr-FR" sz="1600" dirty="0" smtClean="0">
                <a:solidFill>
                  <a:schemeClr val="bg2"/>
                </a:solidFill>
                <a:latin typeface="Comic Sans MS" pitchFamily="66" charset="0"/>
              </a:rPr>
              <a:t>Elle regroupe la cabine, le moteur, les boutons de paliers, les </a:t>
            </a:r>
            <a:r>
              <a:rPr lang="fr-FR" sz="1600" dirty="0" err="1" smtClean="0">
                <a:solidFill>
                  <a:schemeClr val="bg2"/>
                </a:solidFill>
                <a:latin typeface="Comic Sans MS" pitchFamily="66" charset="0"/>
              </a:rPr>
              <a:t>leds</a:t>
            </a:r>
            <a:r>
              <a:rPr lang="fr-FR" sz="1600" dirty="0" smtClean="0">
                <a:solidFill>
                  <a:schemeClr val="bg2"/>
                </a:solidFill>
                <a:latin typeface="Comic Sans MS" pitchFamily="66" charset="0"/>
              </a:rPr>
              <a:t> de signalisation, les capteurs de position et de sécurité et enfin les électro-aimants.</a:t>
            </a:r>
          </a:p>
          <a:p>
            <a:pPr eaLnBrk="1" hangingPunct="1">
              <a:spcBef>
                <a:spcPct val="50000"/>
              </a:spcBef>
              <a:buFont typeface="Wingdings" pitchFamily="2" charset="2"/>
              <a:buChar char="Ø"/>
              <a:defRPr/>
            </a:pPr>
            <a:endParaRPr lang="fr-FR" sz="1600" dirty="0" smtClean="0">
              <a:solidFill>
                <a:schemeClr val="bg2"/>
              </a:solidFill>
              <a:latin typeface="Comic Sans MS" pitchFamily="66" charset="0"/>
            </a:endParaRPr>
          </a:p>
          <a:p>
            <a:pPr eaLnBrk="1" hangingPunct="1">
              <a:spcBef>
                <a:spcPct val="50000"/>
              </a:spcBef>
              <a:buFont typeface="Wingdings" pitchFamily="2" charset="2"/>
              <a:buChar char="Ø"/>
              <a:defRPr/>
            </a:pPr>
            <a:r>
              <a:rPr lang="fr-FR" sz="1600" dirty="0" smtClean="0">
                <a:solidFill>
                  <a:schemeClr val="bg2"/>
                </a:solidFill>
                <a:latin typeface="Comic Sans MS" pitchFamily="66" charset="0"/>
              </a:rPr>
              <a:t>C’est la partie que les usagers rencontrent au cour de l’utilisation de l’ascenseur (sauf bien entendu les éléments de sécurité).</a:t>
            </a:r>
          </a:p>
        </p:txBody>
      </p:sp>
      <p:pic>
        <p:nvPicPr>
          <p:cNvPr id="4" name="Image 3" descr="partie opérative.JPG"/>
          <p:cNvPicPr>
            <a:picLocks noChangeAspect="1"/>
          </p:cNvPicPr>
          <p:nvPr/>
        </p:nvPicPr>
        <p:blipFill>
          <a:blip r:embed="rId2"/>
          <a:stretch>
            <a:fillRect/>
          </a:stretch>
        </p:blipFill>
        <p:spPr>
          <a:xfrm>
            <a:off x="642910" y="1857364"/>
            <a:ext cx="2000264" cy="4786322"/>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additive="base">
                                        <p:cTn id="19"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5" presetClass="entr" presetSubtype="1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checkerboard(across)">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00034" y="428604"/>
            <a:ext cx="3357586" cy="584775"/>
          </a:xfrm>
          <a:prstGeom prst="rect">
            <a:avLst/>
          </a:prstGeom>
          <a:noFill/>
        </p:spPr>
        <p:txBody>
          <a:bodyPr wrap="square" rtlCol="0">
            <a:spAutoFit/>
          </a:bodyPr>
          <a:lstStyle/>
          <a:p>
            <a:r>
              <a:rPr lang="fr-FR" sz="1600" dirty="0" smtClean="0">
                <a:solidFill>
                  <a:schemeClr val="bg2"/>
                </a:solidFill>
                <a:latin typeface="Comic Sans MS" pitchFamily="66" charset="0"/>
              </a:rPr>
              <a:t>- La cabine, l’élément </a:t>
            </a:r>
            <a:r>
              <a:rPr lang="fr-FR" sz="1600" dirty="0" smtClean="0">
                <a:solidFill>
                  <a:schemeClr val="bg2"/>
                </a:solidFill>
                <a:latin typeface="Comic Sans MS" pitchFamily="66" charset="0"/>
              </a:rPr>
              <a:t>esthétique  pour l’usager, et est sécurisée.</a:t>
            </a:r>
            <a:endParaRPr lang="fr-FR" sz="1600" dirty="0">
              <a:solidFill>
                <a:schemeClr val="bg2"/>
              </a:solidFill>
              <a:latin typeface="Comic Sans MS" pitchFamily="66" charset="0"/>
            </a:endParaRPr>
          </a:p>
        </p:txBody>
      </p:sp>
      <p:sp>
        <p:nvSpPr>
          <p:cNvPr id="5" name="ZoneTexte 4"/>
          <p:cNvSpPr txBox="1"/>
          <p:nvPr/>
        </p:nvSpPr>
        <p:spPr>
          <a:xfrm>
            <a:off x="500034" y="2428868"/>
            <a:ext cx="3143272" cy="338554"/>
          </a:xfrm>
          <a:prstGeom prst="rect">
            <a:avLst/>
          </a:prstGeom>
          <a:noFill/>
        </p:spPr>
        <p:txBody>
          <a:bodyPr wrap="square" rtlCol="0">
            <a:spAutoFit/>
          </a:bodyPr>
          <a:lstStyle/>
          <a:p>
            <a:r>
              <a:rPr lang="fr-FR" sz="1600" dirty="0" smtClean="0">
                <a:solidFill>
                  <a:schemeClr val="bg2"/>
                </a:solidFill>
                <a:latin typeface="Comic Sans MS" pitchFamily="66" charset="0"/>
              </a:rPr>
              <a:t>- Le moteur</a:t>
            </a:r>
            <a:endParaRPr lang="fr-FR" sz="1600" dirty="0">
              <a:solidFill>
                <a:schemeClr val="bg2"/>
              </a:solidFill>
              <a:latin typeface="Comic Sans MS" pitchFamily="66" charset="0"/>
            </a:endParaRPr>
          </a:p>
        </p:txBody>
      </p:sp>
      <p:sp>
        <p:nvSpPr>
          <p:cNvPr id="6" name="ZoneTexte 5"/>
          <p:cNvSpPr txBox="1"/>
          <p:nvPr/>
        </p:nvSpPr>
        <p:spPr>
          <a:xfrm>
            <a:off x="571472" y="4000504"/>
            <a:ext cx="2857520" cy="584775"/>
          </a:xfrm>
          <a:prstGeom prst="rect">
            <a:avLst/>
          </a:prstGeom>
          <a:noFill/>
        </p:spPr>
        <p:txBody>
          <a:bodyPr wrap="square" rtlCol="0">
            <a:spAutoFit/>
          </a:bodyPr>
          <a:lstStyle/>
          <a:p>
            <a:r>
              <a:rPr lang="fr-FR" sz="1600" dirty="0" smtClean="0">
                <a:solidFill>
                  <a:schemeClr val="bg2"/>
                </a:solidFill>
                <a:latin typeface="Comic Sans MS" pitchFamily="66" charset="0"/>
              </a:rPr>
              <a:t>- Les </a:t>
            </a:r>
            <a:r>
              <a:rPr lang="fr-FR" sz="1600" dirty="0" err="1" smtClean="0">
                <a:solidFill>
                  <a:schemeClr val="bg2"/>
                </a:solidFill>
                <a:latin typeface="Comic Sans MS" pitchFamily="66" charset="0"/>
              </a:rPr>
              <a:t>leds</a:t>
            </a:r>
            <a:r>
              <a:rPr lang="fr-FR" sz="1600" dirty="0" smtClean="0">
                <a:solidFill>
                  <a:schemeClr val="bg2"/>
                </a:solidFill>
                <a:latin typeface="Comic Sans MS" pitchFamily="66" charset="0"/>
              </a:rPr>
              <a:t> </a:t>
            </a:r>
            <a:r>
              <a:rPr lang="fr-FR" sz="1600" dirty="0" smtClean="0">
                <a:solidFill>
                  <a:schemeClr val="bg2"/>
                </a:solidFill>
                <a:latin typeface="Comic Sans MS" pitchFamily="66" charset="0"/>
              </a:rPr>
              <a:t>et les appels  de </a:t>
            </a:r>
            <a:r>
              <a:rPr lang="fr-FR" sz="1600" dirty="0" smtClean="0">
                <a:solidFill>
                  <a:schemeClr val="bg2"/>
                </a:solidFill>
                <a:latin typeface="Comic Sans MS" pitchFamily="66" charset="0"/>
              </a:rPr>
              <a:t>cabine</a:t>
            </a:r>
            <a:endParaRPr lang="fr-FR" sz="1600" dirty="0">
              <a:solidFill>
                <a:schemeClr val="bg2"/>
              </a:solidFill>
              <a:latin typeface="Comic Sans MS" pitchFamily="66" charset="0"/>
            </a:endParaRPr>
          </a:p>
        </p:txBody>
      </p:sp>
      <p:sp>
        <p:nvSpPr>
          <p:cNvPr id="8" name="ZoneTexte 7"/>
          <p:cNvSpPr txBox="1"/>
          <p:nvPr/>
        </p:nvSpPr>
        <p:spPr>
          <a:xfrm>
            <a:off x="500034" y="5429264"/>
            <a:ext cx="2714644" cy="584775"/>
          </a:xfrm>
          <a:prstGeom prst="rect">
            <a:avLst/>
          </a:prstGeom>
          <a:noFill/>
        </p:spPr>
        <p:txBody>
          <a:bodyPr wrap="square" rtlCol="0">
            <a:spAutoFit/>
          </a:bodyPr>
          <a:lstStyle/>
          <a:p>
            <a:r>
              <a:rPr lang="fr-FR" sz="1600" dirty="0" smtClean="0">
                <a:solidFill>
                  <a:schemeClr val="bg2"/>
                </a:solidFill>
                <a:latin typeface="Comic Sans MS" pitchFamily="66" charset="0"/>
              </a:rPr>
              <a:t>- Les capteurs de </a:t>
            </a:r>
            <a:r>
              <a:rPr lang="fr-FR" sz="1600" dirty="0" smtClean="0">
                <a:solidFill>
                  <a:schemeClr val="bg2"/>
                </a:solidFill>
                <a:latin typeface="Comic Sans MS" pitchFamily="66" charset="0"/>
              </a:rPr>
              <a:t>positions</a:t>
            </a:r>
            <a:endParaRPr lang="fr-FR" sz="1600" dirty="0">
              <a:solidFill>
                <a:schemeClr val="bg2"/>
              </a:solidFill>
              <a:latin typeface="Comic Sans MS" pitchFamily="66" charset="0"/>
            </a:endParaRPr>
          </a:p>
        </p:txBody>
      </p:sp>
      <p:pic>
        <p:nvPicPr>
          <p:cNvPr id="9" name="Image 8" descr="IMG_3137.JPG"/>
          <p:cNvPicPr>
            <a:picLocks noChangeAspect="1"/>
          </p:cNvPicPr>
          <p:nvPr/>
        </p:nvPicPr>
        <p:blipFill>
          <a:blip r:embed="rId2" cstate="print"/>
          <a:stretch>
            <a:fillRect/>
          </a:stretch>
        </p:blipFill>
        <p:spPr>
          <a:xfrm>
            <a:off x="7500958" y="142852"/>
            <a:ext cx="1256468" cy="16430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Image 9" descr="IMG_3136.JPG"/>
          <p:cNvPicPr>
            <a:picLocks noChangeAspect="1"/>
          </p:cNvPicPr>
          <p:nvPr/>
        </p:nvPicPr>
        <p:blipFill>
          <a:blip r:embed="rId3" cstate="print"/>
          <a:stretch>
            <a:fillRect/>
          </a:stretch>
        </p:blipFill>
        <p:spPr>
          <a:xfrm>
            <a:off x="4786314" y="1928802"/>
            <a:ext cx="1714512" cy="12858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Image 10" descr="IMG_3238.JPG"/>
          <p:cNvPicPr>
            <a:picLocks noChangeAspect="1"/>
          </p:cNvPicPr>
          <p:nvPr/>
        </p:nvPicPr>
        <p:blipFill>
          <a:blip r:embed="rId4" cstate="print"/>
          <a:stretch>
            <a:fillRect/>
          </a:stretch>
        </p:blipFill>
        <p:spPr>
          <a:xfrm>
            <a:off x="7643834" y="3286124"/>
            <a:ext cx="1232306" cy="16430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Image 11" descr="IMG_1 (7).jpg"/>
          <p:cNvPicPr>
            <a:picLocks noChangeAspect="1"/>
          </p:cNvPicPr>
          <p:nvPr/>
        </p:nvPicPr>
        <p:blipFill>
          <a:blip r:embed="rId5" cstate="print"/>
          <a:stretch>
            <a:fillRect/>
          </a:stretch>
        </p:blipFill>
        <p:spPr>
          <a:xfrm>
            <a:off x="5072066" y="4714884"/>
            <a:ext cx="1214428" cy="16192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 presetClass="entr" presetSubtype="3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out)">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1+#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ox(in)">
                                      <p:cBhvr>
                                        <p:cTn id="22" dur="1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000" fill="hold"/>
                                        <p:tgtEl>
                                          <p:spTgt spid="6"/>
                                        </p:tgtEl>
                                        <p:attrNameLst>
                                          <p:attrName>ppt_x</p:attrName>
                                        </p:attrNameLst>
                                      </p:cBhvr>
                                      <p:tavLst>
                                        <p:tav tm="0">
                                          <p:val>
                                            <p:strVal val="0-#ppt_w/2"/>
                                          </p:val>
                                        </p:tav>
                                        <p:tav tm="100000">
                                          <p:val>
                                            <p:strVal val="#ppt_x"/>
                                          </p:val>
                                        </p:tav>
                                      </p:tavLst>
                                    </p:anim>
                                    <p:anim calcmode="lin" valueType="num">
                                      <p:cBhvr additive="base">
                                        <p:cTn id="28" dur="10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4" presetClass="entr" presetSubtype="32"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ox(out)">
                                      <p:cBhvr>
                                        <p:cTn id="32" dur="1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1000" fill="hold"/>
                                        <p:tgtEl>
                                          <p:spTgt spid="8"/>
                                        </p:tgtEl>
                                        <p:attrNameLst>
                                          <p:attrName>ppt_x</p:attrName>
                                        </p:attrNameLst>
                                      </p:cBhvr>
                                      <p:tavLst>
                                        <p:tav tm="0">
                                          <p:val>
                                            <p:strVal val="1+#ppt_w/2"/>
                                          </p:val>
                                        </p:tav>
                                        <p:tav tm="100000">
                                          <p:val>
                                            <p:strVal val="#ppt_x"/>
                                          </p:val>
                                        </p:tav>
                                      </p:tavLst>
                                    </p:anim>
                                    <p:anim calcmode="lin" valueType="num">
                                      <p:cBhvr additive="base">
                                        <p:cTn id="38" dur="1000" fill="hold"/>
                                        <p:tgtEl>
                                          <p:spTgt spid="8"/>
                                        </p:tgtEl>
                                        <p:attrNameLst>
                                          <p:attrName>ppt_y</p:attrName>
                                        </p:attrNameLst>
                                      </p:cBhvr>
                                      <p:tavLst>
                                        <p:tav tm="0">
                                          <p:val>
                                            <p:strVal val="#ppt_y"/>
                                          </p:val>
                                        </p:tav>
                                        <p:tav tm="100000">
                                          <p:val>
                                            <p:strVal val="#ppt_y"/>
                                          </p:val>
                                        </p:tav>
                                      </p:tavLst>
                                    </p:anim>
                                  </p:childTnLst>
                                </p:cTn>
                              </p:par>
                            </p:childTnLst>
                          </p:cTn>
                        </p:par>
                        <p:par>
                          <p:cTn id="39" fill="hold">
                            <p:stCondLst>
                              <p:cond delay="1000"/>
                            </p:stCondLst>
                            <p:childTnLst>
                              <p:par>
                                <p:cTn id="40" presetID="4" presetClass="entr" presetSubtype="32"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ox(out)">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609600"/>
            <a:ext cx="6551613" cy="803275"/>
          </a:xfrm>
          <a:ln>
            <a:solidFill>
              <a:schemeClr val="bg2"/>
            </a:solidFill>
          </a:ln>
        </p:spPr>
        <p:txBody>
          <a:bodyPr/>
          <a:lstStyle/>
          <a:p>
            <a:pPr eaLnBrk="1" hangingPunct="1">
              <a:defRPr/>
            </a:pPr>
            <a:r>
              <a:rPr lang="fr-FR" dirty="0" smtClean="0">
                <a:effectLst>
                  <a:outerShdw blurRad="38100" dist="38100" dir="2700000" algn="tl">
                    <a:srgbClr val="000000"/>
                  </a:outerShdw>
                </a:effectLst>
                <a:latin typeface="Comic Sans MS" pitchFamily="66" charset="0"/>
              </a:rPr>
              <a:t>La partie commande</a:t>
            </a:r>
          </a:p>
        </p:txBody>
      </p:sp>
      <p:sp>
        <p:nvSpPr>
          <p:cNvPr id="7171" name="Rectangle 3"/>
          <p:cNvSpPr>
            <a:spLocks noGrp="1" noChangeArrowheads="1"/>
          </p:cNvSpPr>
          <p:nvPr>
            <p:ph type="body" sz="half" idx="2"/>
          </p:nvPr>
        </p:nvSpPr>
        <p:spPr>
          <a:xfrm>
            <a:off x="4143372" y="2285992"/>
            <a:ext cx="4838696" cy="3714776"/>
          </a:xfrm>
        </p:spPr>
        <p:txBody>
          <a:bodyPr/>
          <a:lstStyle/>
          <a:p>
            <a:pPr algn="ctr" eaLnBrk="1" hangingPunct="1">
              <a:spcBef>
                <a:spcPct val="50000"/>
              </a:spcBef>
              <a:buFontTx/>
              <a:buNone/>
              <a:defRPr/>
            </a:pPr>
            <a:r>
              <a:rPr lang="fr-FR" sz="1600" dirty="0" smtClean="0">
                <a:solidFill>
                  <a:schemeClr val="bg2"/>
                </a:solidFill>
                <a:latin typeface="Comic Sans MS" pitchFamily="66" charset="0"/>
              </a:rPr>
              <a:t>La Partie commande  n’est autre que le boitier où sont positionnés les composants permettant le fonctionnement de la maquette (Bouton d’arrêt d’urgence, les boutons d’appel situés normalement dans la cabine, l’afficheur, les voyants de défaut et de présence de tension, la Carte SSI , </a:t>
            </a:r>
            <a:r>
              <a:rPr lang="fr-FR" sz="1600" dirty="0" smtClean="0">
                <a:solidFill>
                  <a:schemeClr val="bg2"/>
                </a:solidFill>
                <a:latin typeface="Comic Sans MS" pitchFamily="66" charset="0"/>
              </a:rPr>
              <a:t>L’alimentation).</a:t>
            </a:r>
            <a:endParaRPr lang="fr-FR" sz="1600" dirty="0" smtClean="0">
              <a:solidFill>
                <a:schemeClr val="bg2"/>
              </a:solidFill>
              <a:latin typeface="Comic Sans MS" pitchFamily="66" charset="0"/>
            </a:endParaRPr>
          </a:p>
          <a:p>
            <a:pPr algn="ctr" eaLnBrk="1" hangingPunct="1">
              <a:spcBef>
                <a:spcPct val="50000"/>
              </a:spcBef>
              <a:buFontTx/>
              <a:buNone/>
              <a:defRPr/>
            </a:pPr>
            <a:endParaRPr lang="fr-FR" sz="1600" dirty="0" smtClean="0">
              <a:solidFill>
                <a:schemeClr val="bg2"/>
              </a:solidFill>
              <a:latin typeface="Comic Sans MS" pitchFamily="66" charset="0"/>
            </a:endParaRPr>
          </a:p>
          <a:p>
            <a:pPr algn="ctr" eaLnBrk="1" hangingPunct="1">
              <a:spcBef>
                <a:spcPct val="50000"/>
              </a:spcBef>
              <a:buFontTx/>
              <a:buNone/>
              <a:defRPr/>
            </a:pPr>
            <a:r>
              <a:rPr lang="fr-FR" sz="1600" dirty="0" smtClean="0">
                <a:solidFill>
                  <a:schemeClr val="bg2"/>
                </a:solidFill>
                <a:latin typeface="Comic Sans MS" pitchFamily="66" charset="0"/>
              </a:rPr>
              <a:t>Cette seconde partie est </a:t>
            </a:r>
            <a:r>
              <a:rPr lang="fr-FR" sz="1600" dirty="0" smtClean="0">
                <a:solidFill>
                  <a:schemeClr val="bg2"/>
                </a:solidFill>
                <a:latin typeface="Comic Sans MS" pitchFamily="66" charset="0"/>
              </a:rPr>
              <a:t>reliée </a:t>
            </a:r>
            <a:r>
              <a:rPr lang="fr-FR" sz="1600" dirty="0" smtClean="0">
                <a:solidFill>
                  <a:schemeClr val="bg2"/>
                </a:solidFill>
                <a:latin typeface="Comic Sans MS" pitchFamily="66" charset="0"/>
              </a:rPr>
              <a:t>à la maquette par une nappe et un câble blindé . Elle intègre </a:t>
            </a:r>
            <a:r>
              <a:rPr lang="fr-FR" sz="1600" dirty="0" smtClean="0">
                <a:solidFill>
                  <a:schemeClr val="bg2"/>
                </a:solidFill>
                <a:latin typeface="Comic Sans MS" pitchFamily="66" charset="0"/>
              </a:rPr>
              <a:t>aussi </a:t>
            </a:r>
            <a:r>
              <a:rPr lang="fr-FR" sz="1600" dirty="0" smtClean="0">
                <a:solidFill>
                  <a:schemeClr val="bg2"/>
                </a:solidFill>
                <a:latin typeface="Comic Sans MS" pitchFamily="66" charset="0"/>
              </a:rPr>
              <a:t>le </a:t>
            </a:r>
            <a:r>
              <a:rPr lang="fr-FR" sz="1600" dirty="0" smtClean="0">
                <a:solidFill>
                  <a:schemeClr val="bg2"/>
                </a:solidFill>
                <a:latin typeface="Comic Sans MS" pitchFamily="66" charset="0"/>
              </a:rPr>
              <a:t>programme, </a:t>
            </a:r>
            <a:r>
              <a:rPr lang="fr-FR" sz="1600" dirty="0" smtClean="0">
                <a:solidFill>
                  <a:schemeClr val="bg2"/>
                </a:solidFill>
                <a:latin typeface="Comic Sans MS" pitchFamily="66" charset="0"/>
              </a:rPr>
              <a:t>grâce à la carte </a:t>
            </a:r>
            <a:r>
              <a:rPr lang="fr-FR" sz="1600" dirty="0" smtClean="0">
                <a:solidFill>
                  <a:schemeClr val="bg2"/>
                </a:solidFill>
                <a:latin typeface="Comic Sans MS" pitchFamily="66" charset="0"/>
              </a:rPr>
              <a:t>SSI</a:t>
            </a:r>
            <a:r>
              <a:rPr lang="fr-FR" sz="1600" dirty="0" smtClean="0">
                <a:solidFill>
                  <a:schemeClr val="bg2"/>
                </a:solidFill>
                <a:latin typeface="Comic Sans MS" pitchFamily="66" charset="0"/>
              </a:rPr>
              <a:t>.</a:t>
            </a:r>
            <a:endParaRPr lang="fr-FR" sz="1600" dirty="0" smtClean="0">
              <a:solidFill>
                <a:schemeClr val="bg2"/>
              </a:solidFill>
              <a:latin typeface="Comic Sans MS" pitchFamily="66" charset="0"/>
            </a:endParaRPr>
          </a:p>
        </p:txBody>
      </p:sp>
      <p:pic>
        <p:nvPicPr>
          <p:cNvPr id="6" name="Image 5" descr="IMG_3305.JPG"/>
          <p:cNvPicPr>
            <a:picLocks noChangeAspect="1"/>
          </p:cNvPicPr>
          <p:nvPr/>
        </p:nvPicPr>
        <p:blipFill>
          <a:blip r:embed="rId2" cstate="print"/>
          <a:stretch>
            <a:fillRect/>
          </a:stretch>
        </p:blipFill>
        <p:spPr>
          <a:xfrm>
            <a:off x="214314" y="2500306"/>
            <a:ext cx="3857620" cy="289321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checkerboard(across)">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checkerboard(across)">
                                      <p:cBhvr>
                                        <p:cTn id="12" dur="500"/>
                                        <p:tgtEl>
                                          <p:spTgt spid="7171">
                                            <p:txEl>
                                              <p:pRg st="2" end="2"/>
                                            </p:txEl>
                                          </p:spTgt>
                                        </p:tgtEl>
                                      </p:cBhvr>
                                    </p:animEffect>
                                  </p:childTnLst>
                                </p:cTn>
                              </p:par>
                            </p:childTnLst>
                          </p:cTn>
                        </p:par>
                        <p:par>
                          <p:cTn id="13" fill="hold">
                            <p:stCondLst>
                              <p:cond delay="500"/>
                            </p:stCondLst>
                            <p:childTnLst>
                              <p:par>
                                <p:cTn id="14" presetID="4" presetClass="entr" presetSubtype="3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ox(out)">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71472" y="571480"/>
            <a:ext cx="3929090" cy="830997"/>
          </a:xfrm>
          <a:prstGeom prst="rect">
            <a:avLst/>
          </a:prstGeom>
          <a:noFill/>
        </p:spPr>
        <p:txBody>
          <a:bodyPr wrap="square" rtlCol="0">
            <a:spAutoFit/>
          </a:bodyPr>
          <a:lstStyle/>
          <a:p>
            <a:r>
              <a:rPr lang="fr-FR" sz="1600" dirty="0" smtClean="0">
                <a:solidFill>
                  <a:schemeClr val="bg2"/>
                </a:solidFill>
                <a:latin typeface="Comic Sans MS" pitchFamily="66" charset="0"/>
              </a:rPr>
              <a:t>- Le bouton d’arrêt d’urgence, Les Voyants de défaut et de présence de tension</a:t>
            </a:r>
            <a:endParaRPr lang="fr-FR" sz="1600" dirty="0">
              <a:solidFill>
                <a:schemeClr val="bg2"/>
              </a:solidFill>
              <a:latin typeface="Comic Sans MS" pitchFamily="66" charset="0"/>
            </a:endParaRPr>
          </a:p>
        </p:txBody>
      </p:sp>
      <p:sp>
        <p:nvSpPr>
          <p:cNvPr id="6" name="ZoneTexte 5"/>
          <p:cNvSpPr txBox="1"/>
          <p:nvPr/>
        </p:nvSpPr>
        <p:spPr>
          <a:xfrm>
            <a:off x="642910" y="2500306"/>
            <a:ext cx="4357718" cy="584775"/>
          </a:xfrm>
          <a:prstGeom prst="rect">
            <a:avLst/>
          </a:prstGeom>
          <a:noFill/>
        </p:spPr>
        <p:txBody>
          <a:bodyPr wrap="square" rtlCol="0">
            <a:spAutoFit/>
          </a:bodyPr>
          <a:lstStyle/>
          <a:p>
            <a:r>
              <a:rPr lang="fr-FR" sz="1600" dirty="0" smtClean="0">
                <a:solidFill>
                  <a:schemeClr val="bg2"/>
                </a:solidFill>
                <a:latin typeface="Comic Sans MS" pitchFamily="66" charset="0"/>
              </a:rPr>
              <a:t>- Les boutons d’appel (normalement situé à l’intérieur de la </a:t>
            </a:r>
            <a:r>
              <a:rPr lang="fr-FR" sz="1600" dirty="0" smtClean="0">
                <a:solidFill>
                  <a:schemeClr val="bg2"/>
                </a:solidFill>
                <a:latin typeface="Comic Sans MS" pitchFamily="66" charset="0"/>
              </a:rPr>
              <a:t>cabine)</a:t>
            </a:r>
            <a:endParaRPr lang="fr-FR" sz="1600" dirty="0">
              <a:solidFill>
                <a:schemeClr val="bg2"/>
              </a:solidFill>
              <a:latin typeface="Comic Sans MS" pitchFamily="66" charset="0"/>
            </a:endParaRPr>
          </a:p>
        </p:txBody>
      </p:sp>
      <p:sp>
        <p:nvSpPr>
          <p:cNvPr id="7" name="ZoneTexte 6"/>
          <p:cNvSpPr txBox="1"/>
          <p:nvPr/>
        </p:nvSpPr>
        <p:spPr>
          <a:xfrm>
            <a:off x="642910" y="4286256"/>
            <a:ext cx="4357718" cy="338554"/>
          </a:xfrm>
          <a:prstGeom prst="rect">
            <a:avLst/>
          </a:prstGeom>
          <a:noFill/>
        </p:spPr>
        <p:txBody>
          <a:bodyPr wrap="square" rtlCol="0">
            <a:spAutoFit/>
          </a:bodyPr>
          <a:lstStyle/>
          <a:p>
            <a:pPr>
              <a:buFontTx/>
              <a:buChar char="-"/>
            </a:pPr>
            <a:r>
              <a:rPr lang="fr-FR" sz="1600" dirty="0" smtClean="0">
                <a:solidFill>
                  <a:schemeClr val="bg2"/>
                </a:solidFill>
                <a:latin typeface="Comic Sans MS" pitchFamily="66" charset="0"/>
              </a:rPr>
              <a:t> La Carte SSI </a:t>
            </a:r>
          </a:p>
        </p:txBody>
      </p:sp>
      <p:sp>
        <p:nvSpPr>
          <p:cNvPr id="9" name="ZoneTexte 8"/>
          <p:cNvSpPr txBox="1"/>
          <p:nvPr/>
        </p:nvSpPr>
        <p:spPr>
          <a:xfrm>
            <a:off x="571472" y="5572140"/>
            <a:ext cx="3857652" cy="338554"/>
          </a:xfrm>
          <a:prstGeom prst="rect">
            <a:avLst/>
          </a:prstGeom>
          <a:noFill/>
        </p:spPr>
        <p:txBody>
          <a:bodyPr wrap="square" rtlCol="0">
            <a:spAutoFit/>
          </a:bodyPr>
          <a:lstStyle/>
          <a:p>
            <a:r>
              <a:rPr lang="fr-FR" sz="1600" dirty="0" smtClean="0">
                <a:solidFill>
                  <a:schemeClr val="bg2"/>
                </a:solidFill>
                <a:latin typeface="Comic Sans MS" pitchFamily="66" charset="0"/>
              </a:rPr>
              <a:t>- L’afficheur</a:t>
            </a:r>
            <a:endParaRPr lang="fr-FR" sz="1600" dirty="0">
              <a:solidFill>
                <a:schemeClr val="bg2"/>
              </a:solidFill>
              <a:latin typeface="Comic Sans MS" pitchFamily="66" charset="0"/>
            </a:endParaRPr>
          </a:p>
        </p:txBody>
      </p:sp>
      <p:pic>
        <p:nvPicPr>
          <p:cNvPr id="10" name="Image 9" descr="IMG_3307.JPG"/>
          <p:cNvPicPr>
            <a:picLocks noChangeAspect="1"/>
          </p:cNvPicPr>
          <p:nvPr/>
        </p:nvPicPr>
        <p:blipFill>
          <a:blip r:embed="rId2" cstate="print"/>
          <a:stretch>
            <a:fillRect/>
          </a:stretch>
        </p:blipFill>
        <p:spPr>
          <a:xfrm>
            <a:off x="6929454" y="214290"/>
            <a:ext cx="1905013" cy="1428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bliqueTopRight"/>
            <a:lightRig rig="threePt" dir="t"/>
          </a:scene3d>
        </p:spPr>
      </p:pic>
      <p:pic>
        <p:nvPicPr>
          <p:cNvPr id="11" name="Image 10" descr="IMG_1 (13).jpg"/>
          <p:cNvPicPr>
            <a:picLocks noChangeAspect="1"/>
          </p:cNvPicPr>
          <p:nvPr/>
        </p:nvPicPr>
        <p:blipFill>
          <a:blip r:embed="rId3" cstate="print"/>
          <a:stretch>
            <a:fillRect/>
          </a:stretch>
        </p:blipFill>
        <p:spPr>
          <a:xfrm>
            <a:off x="5000628" y="1785926"/>
            <a:ext cx="1809762" cy="13573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Image 11" descr="IMG_5362.jpg"/>
          <p:cNvPicPr>
            <a:picLocks noChangeAspect="1"/>
          </p:cNvPicPr>
          <p:nvPr/>
        </p:nvPicPr>
        <p:blipFill>
          <a:blip r:embed="rId4" cstate="print"/>
          <a:stretch>
            <a:fillRect/>
          </a:stretch>
        </p:blipFill>
        <p:spPr>
          <a:xfrm>
            <a:off x="6858016" y="3500438"/>
            <a:ext cx="1928794" cy="14465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Image 12" descr="IMG_1 (2).jpg"/>
          <p:cNvPicPr>
            <a:picLocks noChangeAspect="1"/>
          </p:cNvPicPr>
          <p:nvPr/>
        </p:nvPicPr>
        <p:blipFill>
          <a:blip r:embed="rId5" cstate="print"/>
          <a:stretch>
            <a:fillRect/>
          </a:stretch>
        </p:blipFill>
        <p:spPr>
          <a:xfrm>
            <a:off x="4857752" y="5214950"/>
            <a:ext cx="1905014" cy="1428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 presetClass="entr" presetSubtype="1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1000" fill="hold"/>
                                        <p:tgtEl>
                                          <p:spTgt spid="6"/>
                                        </p:tgtEl>
                                        <p:attrNameLst>
                                          <p:attrName>ppt_x</p:attrName>
                                        </p:attrNameLst>
                                      </p:cBhvr>
                                      <p:tavLst>
                                        <p:tav tm="0">
                                          <p:val>
                                            <p:strVal val="1+#ppt_w/2"/>
                                          </p:val>
                                        </p:tav>
                                        <p:tav tm="100000">
                                          <p:val>
                                            <p:strVal val="#ppt_x"/>
                                          </p:val>
                                        </p:tav>
                                      </p:tavLst>
                                    </p:anim>
                                    <p:anim calcmode="lin" valueType="num">
                                      <p:cBhvr additive="base">
                                        <p:cTn id="18" dur="10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 presetClass="entr" presetSubtype="3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ox(ou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4" presetClass="entr" presetSubtype="32"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ox(out)">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4" presetClass="entr" presetSubtype="32"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ox(out)">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260475" y="609600"/>
            <a:ext cx="6551613" cy="803275"/>
          </a:xfrm>
          <a:prstGeom prst="rect">
            <a:avLst/>
          </a:prstGeom>
          <a:ln>
            <a:solidFill>
              <a:schemeClr val="bg2"/>
            </a:solidFill>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Le</a:t>
            </a:r>
            <a:r>
              <a:rPr kumimoji="0" lang="fr-FR" sz="4400" b="0" i="0" u="none" strike="noStrike" kern="0" cap="none" spc="0" normalizeH="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rPr>
              <a:t> Programme</a:t>
            </a:r>
            <a:endParaRPr kumimoji="0" lang="fr-FR"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Comic Sans MS" pitchFamily="66" charset="0"/>
              <a:ea typeface="+mj-ea"/>
              <a:cs typeface="+mj-cs"/>
            </a:endParaRPr>
          </a:p>
        </p:txBody>
      </p:sp>
      <p:sp>
        <p:nvSpPr>
          <p:cNvPr id="7" name="ZoneTexte 6"/>
          <p:cNvSpPr txBox="1"/>
          <p:nvPr/>
        </p:nvSpPr>
        <p:spPr>
          <a:xfrm>
            <a:off x="3357554" y="2000240"/>
            <a:ext cx="5072098" cy="2554545"/>
          </a:xfrm>
          <a:prstGeom prst="rect">
            <a:avLst/>
          </a:prstGeom>
          <a:noFill/>
        </p:spPr>
        <p:txBody>
          <a:bodyPr wrap="square" rtlCol="0">
            <a:spAutoFit/>
          </a:bodyPr>
          <a:lstStyle/>
          <a:p>
            <a:pPr algn="ctr"/>
            <a:r>
              <a:rPr lang="fr-FR" sz="1600" dirty="0" smtClean="0">
                <a:solidFill>
                  <a:schemeClr val="bg2"/>
                </a:solidFill>
                <a:effectLst>
                  <a:outerShdw blurRad="38100" dist="38100" dir="2700000" algn="tl">
                    <a:srgbClr val="000000">
                      <a:alpha val="43137"/>
                    </a:srgbClr>
                  </a:outerShdw>
                </a:effectLst>
                <a:latin typeface="Comic Sans MS" pitchFamily="66" charset="0"/>
              </a:rPr>
              <a:t>Le programme</a:t>
            </a:r>
            <a:r>
              <a:rPr lang="fr-FR" sz="1600" dirty="0" smtClean="0">
                <a:solidFill>
                  <a:schemeClr val="bg2"/>
                </a:solidFill>
                <a:effectLst>
                  <a:outerShdw blurRad="38100" dist="38100" dir="2700000" algn="tl">
                    <a:srgbClr val="000000">
                      <a:alpha val="43137"/>
                    </a:srgbClr>
                  </a:outerShdw>
                </a:effectLst>
                <a:latin typeface="Comic Sans MS" pitchFamily="66" charset="0"/>
              </a:rPr>
              <a:t> </a:t>
            </a:r>
            <a:r>
              <a:rPr lang="fr-FR" sz="1600" dirty="0" smtClean="0">
                <a:solidFill>
                  <a:schemeClr val="bg2"/>
                </a:solidFill>
                <a:effectLst>
                  <a:outerShdw blurRad="38100" dist="38100" dir="2700000" algn="tl">
                    <a:srgbClr val="000000">
                      <a:alpha val="43137"/>
                    </a:srgbClr>
                  </a:outerShdw>
                </a:effectLst>
                <a:latin typeface="Comic Sans MS" pitchFamily="66" charset="0"/>
              </a:rPr>
              <a:t>est la plus importante de toute au niveau de l’automatisme de la maquette. </a:t>
            </a:r>
          </a:p>
          <a:p>
            <a:pPr algn="ctr"/>
            <a:endParaRPr lang="fr-FR" sz="1600" dirty="0" smtClean="0">
              <a:solidFill>
                <a:schemeClr val="bg2"/>
              </a:solidFill>
              <a:effectLst>
                <a:outerShdw blurRad="38100" dist="38100" dir="2700000" algn="tl">
                  <a:srgbClr val="000000">
                    <a:alpha val="43137"/>
                  </a:srgbClr>
                </a:outerShdw>
              </a:effectLst>
              <a:latin typeface="Comic Sans MS" pitchFamily="66" charset="0"/>
            </a:endParaRPr>
          </a:p>
          <a:p>
            <a:pPr algn="ctr"/>
            <a:r>
              <a:rPr lang="fr-FR" sz="1600" dirty="0" smtClean="0">
                <a:solidFill>
                  <a:schemeClr val="bg2"/>
                </a:solidFill>
                <a:effectLst>
                  <a:outerShdw blurRad="38100" dist="38100" dir="2700000" algn="tl">
                    <a:srgbClr val="000000">
                      <a:alpha val="43137"/>
                    </a:srgbClr>
                  </a:outerShdw>
                </a:effectLst>
                <a:latin typeface="Comic Sans MS" pitchFamily="66" charset="0"/>
              </a:rPr>
              <a:t>C’est donc cette troisième partie, le programme, qui va se charger de coordonner </a:t>
            </a:r>
            <a:r>
              <a:rPr lang="fr-FR" sz="1600" dirty="0" smtClean="0">
                <a:solidFill>
                  <a:schemeClr val="bg2"/>
                </a:solidFill>
                <a:effectLst>
                  <a:outerShdw blurRad="38100" dist="38100" dir="2700000" algn="tl">
                    <a:srgbClr val="000000">
                      <a:alpha val="43137"/>
                    </a:srgbClr>
                  </a:outerShdw>
                </a:effectLst>
                <a:latin typeface="Comic Sans MS" pitchFamily="66" charset="0"/>
              </a:rPr>
              <a:t>les </a:t>
            </a:r>
            <a:r>
              <a:rPr lang="fr-FR" sz="1600" dirty="0" smtClean="0">
                <a:solidFill>
                  <a:schemeClr val="bg2"/>
                </a:solidFill>
                <a:effectLst>
                  <a:outerShdw blurRad="38100" dist="38100" dir="2700000" algn="tl">
                    <a:srgbClr val="000000">
                      <a:alpha val="43137"/>
                    </a:srgbClr>
                  </a:outerShdw>
                </a:effectLst>
                <a:latin typeface="Comic Sans MS" pitchFamily="66" charset="0"/>
              </a:rPr>
              <a:t>entrées/sorties de la maquette.</a:t>
            </a:r>
          </a:p>
          <a:p>
            <a:pPr algn="ctr"/>
            <a:endParaRPr lang="fr-FR" sz="1600" dirty="0" smtClean="0">
              <a:solidFill>
                <a:schemeClr val="bg2"/>
              </a:solidFill>
              <a:effectLst>
                <a:outerShdw blurRad="38100" dist="38100" dir="2700000" algn="tl">
                  <a:srgbClr val="000000">
                    <a:alpha val="43137"/>
                  </a:srgbClr>
                </a:outerShdw>
              </a:effectLst>
              <a:latin typeface="Comic Sans MS" pitchFamily="66" charset="0"/>
            </a:endParaRPr>
          </a:p>
          <a:p>
            <a:pPr algn="ctr"/>
            <a:r>
              <a:rPr lang="fr-FR" sz="1600" dirty="0" smtClean="0">
                <a:solidFill>
                  <a:schemeClr val="bg2"/>
                </a:solidFill>
                <a:effectLst>
                  <a:outerShdw blurRad="38100" dist="38100" dir="2700000" algn="tl">
                    <a:srgbClr val="000000">
                      <a:alpha val="43137"/>
                    </a:srgbClr>
                  </a:outerShdw>
                </a:effectLst>
                <a:latin typeface="Comic Sans MS" pitchFamily="66" charset="0"/>
              </a:rPr>
              <a:t>Ce programme sera </a:t>
            </a:r>
            <a:r>
              <a:rPr lang="fr-FR" sz="1600" dirty="0" smtClean="0">
                <a:solidFill>
                  <a:schemeClr val="bg2"/>
                </a:solidFill>
                <a:effectLst>
                  <a:outerShdw blurRad="38100" dist="38100" dir="2700000" algn="tl">
                    <a:srgbClr val="000000">
                      <a:alpha val="43137"/>
                    </a:srgbClr>
                  </a:outerShdw>
                </a:effectLst>
                <a:latin typeface="Comic Sans MS" pitchFamily="66" charset="0"/>
              </a:rPr>
              <a:t>stocké dans le microcontrôleur de la Carte SSI après avoir été compilé grâce à un ordinateur. </a:t>
            </a:r>
            <a:r>
              <a:rPr lang="fr-FR" sz="1600" dirty="0" smtClean="0">
                <a:solidFill>
                  <a:schemeClr val="bg2"/>
                </a:solidFill>
                <a:effectLst>
                  <a:outerShdw blurRad="38100" dist="38100" dir="2700000" algn="tl">
                    <a:srgbClr val="000000">
                      <a:alpha val="43137"/>
                    </a:srgbClr>
                  </a:outerShdw>
                </a:effectLst>
                <a:latin typeface="Comic Sans MS" pitchFamily="66" charset="0"/>
              </a:rPr>
              <a:t>Il permet </a:t>
            </a:r>
            <a:r>
              <a:rPr lang="fr-FR" sz="1600" b="1" dirty="0" smtClean="0">
                <a:solidFill>
                  <a:schemeClr val="bg2"/>
                </a:solidFill>
                <a:effectLst>
                  <a:outerShdw blurRad="38100" dist="38100" dir="2700000" algn="tl">
                    <a:srgbClr val="000000">
                      <a:alpha val="43137"/>
                    </a:srgbClr>
                  </a:outerShdw>
                </a:effectLst>
                <a:latin typeface="Comic Sans MS" pitchFamily="66" charset="0"/>
              </a:rPr>
              <a:t>l’autonomie du système</a:t>
            </a:r>
            <a:endParaRPr lang="fr-FR" sz="1600" b="1" dirty="0">
              <a:solidFill>
                <a:schemeClr val="bg2"/>
              </a:solidFill>
              <a:latin typeface="Comic Sans MS" pitchFamily="66" charset="0"/>
            </a:endParaRPr>
          </a:p>
        </p:txBody>
      </p:sp>
      <p:pic>
        <p:nvPicPr>
          <p:cNvPr id="4" name="Image 3" descr="Phase 1 du prog.bmp"/>
          <p:cNvPicPr>
            <a:picLocks noChangeAspect="1"/>
          </p:cNvPicPr>
          <p:nvPr/>
        </p:nvPicPr>
        <p:blipFill>
          <a:blip r:embed="rId2"/>
          <a:stretch>
            <a:fillRect/>
          </a:stretch>
        </p:blipFill>
        <p:spPr>
          <a:xfrm>
            <a:off x="357158" y="1785926"/>
            <a:ext cx="2775775" cy="4419610"/>
          </a:xfrm>
          <a:prstGeom prst="rect">
            <a:avLst/>
          </a:prstGeom>
        </p:spPr>
      </p:pic>
      <p:sp>
        <p:nvSpPr>
          <p:cNvPr id="5" name="WordArt 9">
            <a:hlinkClick r:id="rId3" action="ppaction://hlinksldjump"/>
          </p:cNvPr>
          <p:cNvSpPr>
            <a:spLocks noChangeArrowheads="1" noChangeShapeType="1" noTextEdit="1"/>
          </p:cNvSpPr>
          <p:nvPr/>
        </p:nvSpPr>
        <p:spPr bwMode="auto">
          <a:xfrm>
            <a:off x="8229600" y="6553200"/>
            <a:ext cx="762000" cy="228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fr-FR" sz="800" kern="10" dirty="0">
                <a:ln w="9525">
                  <a:round/>
                  <a:headEnd/>
                  <a:tailEnd/>
                </a:ln>
                <a:gradFill rotWithShape="1">
                  <a:gsLst>
                    <a:gs pos="0">
                      <a:schemeClr val="accent1"/>
                    </a:gs>
                    <a:gs pos="100000">
                      <a:schemeClr val="tx2"/>
                    </a:gs>
                  </a:gsLst>
                  <a:lin ang="18900000" scaled="1"/>
                </a:gradFill>
                <a:latin typeface="Comic Sans MS"/>
              </a:rPr>
              <a:t>Retour</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down)">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down)">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wipe(down)">
                                      <p:cBhvr>
                                        <p:cTn id="17" dur="500"/>
                                        <p:tgtEl>
                                          <p:spTgt spid="7">
                                            <p:txEl>
                                              <p:pRg st="4" end="4"/>
                                            </p:txEl>
                                          </p:spTgt>
                                        </p:tgtEl>
                                      </p:cBhvr>
                                    </p:animEffect>
                                  </p:childTnLst>
                                </p:cTn>
                              </p:par>
                            </p:childTnLst>
                          </p:cTn>
                        </p:par>
                        <p:par>
                          <p:cTn id="18" fill="hold">
                            <p:stCondLst>
                              <p:cond delay="500"/>
                            </p:stCondLst>
                            <p:childTnLst>
                              <p:par>
                                <p:cTn id="19" presetID="4" presetClass="entr" presetSubtype="3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ox(out)">
                                      <p:cBhvr>
                                        <p:cTn id="2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1683</TotalTime>
  <Words>1960</Words>
  <Application>Microsoft PowerPoint</Application>
  <PresentationFormat>Affichage à l'écran (4:3)</PresentationFormat>
  <Paragraphs>253</Paragraphs>
  <Slides>37</Slides>
  <Notes>0</Notes>
  <HiddenSlides>0</HiddenSlides>
  <MMClips>1</MMClips>
  <ScaleCrop>false</ScaleCrop>
  <HeadingPairs>
    <vt:vector size="4" baseType="variant">
      <vt:variant>
        <vt:lpstr>Thème</vt:lpstr>
      </vt:variant>
      <vt:variant>
        <vt:i4>1</vt:i4>
      </vt:variant>
      <vt:variant>
        <vt:lpstr>Titres des diapositives</vt:lpstr>
      </vt:variant>
      <vt:variant>
        <vt:i4>37</vt:i4>
      </vt:variant>
    </vt:vector>
  </HeadingPairs>
  <TitlesOfParts>
    <vt:vector size="38" baseType="lpstr">
      <vt:lpstr>Modèle par défaut</vt:lpstr>
      <vt:lpstr>PPE 2006 / 2007</vt:lpstr>
      <vt:lpstr>Sommaire</vt:lpstr>
      <vt:lpstr>1) Introduction</vt:lpstr>
      <vt:lpstr>2) Présentation générale de la maquette</vt:lpstr>
      <vt:lpstr>La partie opérative</vt:lpstr>
      <vt:lpstr>Diapositive 6</vt:lpstr>
      <vt:lpstr>La partie commande</vt:lpstr>
      <vt:lpstr>Diapositive 8</vt:lpstr>
      <vt:lpstr>Diapositive 9</vt:lpstr>
      <vt:lpstr>Diapositive 10</vt:lpstr>
      <vt:lpstr>Diapositive 11</vt:lpstr>
      <vt:lpstr>Diapositive 12</vt:lpstr>
      <vt:lpstr>Diapositive 13</vt:lpstr>
      <vt:lpstr>Diapositive 14</vt:lpstr>
      <vt:lpstr>Diapositive 15</vt:lpstr>
      <vt:lpstr>4) Les modifications :</vt:lpstr>
      <vt:lpstr>Les électro-aimants</vt:lpstr>
      <vt:lpstr>Diapositive 18</vt:lpstr>
      <vt:lpstr>Le système de guidage de la cabine</vt:lpstr>
      <vt:lpstr>Diapositive 20</vt:lpstr>
      <vt:lpstr>Les capteurs optiques</vt:lpstr>
      <vt:lpstr>La carte SSI</vt:lpstr>
      <vt:lpstr>La carte de puissance</vt:lpstr>
      <vt:lpstr>La commande PWM</vt:lpstr>
      <vt:lpstr>Diapositive 25</vt:lpstr>
      <vt:lpstr>Diapositive 26</vt:lpstr>
      <vt:lpstr>La gestion par I2C</vt:lpstr>
      <vt:lpstr>Diapositive 28</vt:lpstr>
      <vt:lpstr>L’afficheur LCD</vt:lpstr>
      <vt:lpstr>Diapositive 30</vt:lpstr>
      <vt:lpstr>Diapositive 31</vt:lpstr>
      <vt:lpstr>Diapositive 32</vt:lpstr>
      <vt:lpstr>Diapositive 33</vt:lpstr>
      <vt:lpstr>Diapositive 34</vt:lpstr>
      <vt:lpstr>Diapositive 35</vt:lpstr>
      <vt:lpstr>Diapositive 36</vt:lpstr>
      <vt:lpstr>Diapositive 37</vt:lpstr>
    </vt:vector>
  </TitlesOfParts>
  <Company> Lycée PE MARTIN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PPE 2006 / 2007</dc:title>
  <dc:creator>23petitjean</dc:creator>
  <cp:lastModifiedBy>Antoine MOREUX</cp:lastModifiedBy>
  <cp:revision>228</cp:revision>
  <dcterms:created xsi:type="dcterms:W3CDTF">2006-11-30T15:23:19Z</dcterms:created>
  <dcterms:modified xsi:type="dcterms:W3CDTF">2007-05-10T13:39:42Z</dcterms:modified>
</cp:coreProperties>
</file>