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5" r:id="rId6"/>
    <p:sldId id="275" r:id="rId7"/>
    <p:sldId id="272" r:id="rId8"/>
    <p:sldId id="280" r:id="rId9"/>
    <p:sldId id="277" r:id="rId10"/>
    <p:sldId id="279" r:id="rId11"/>
    <p:sldId id="281" r:id="rId12"/>
    <p:sldId id="282" r:id="rId13"/>
    <p:sldId id="283" r:id="rId14"/>
    <p:sldId id="285" r:id="rId15"/>
    <p:sldId id="284" r:id="rId16"/>
    <p:sldId id="286" r:id="rId17"/>
    <p:sldId id="287" r:id="rId18"/>
    <p:sldId id="288" r:id="rId19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114" d="100"/>
          <a:sy n="114" d="100"/>
        </p:scale>
        <p:origin x="360" y="11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0" d="100"/>
          <a:sy n="100" d="100"/>
        </p:scale>
        <p:origin x="280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5FB9A08-40BC-47B5-8130-616BDCF09507}" type="datetime1">
              <a:rPr lang="fr-FR" smtClean="0"/>
              <a:t>07/10/2024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fr-FR" smtClean="0"/>
              <a:pPr algn="r"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082B9BC8-1895-4EB7-B2E1-D3911C69AD0C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4" name="Espace réservé de l’image des diapositives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5EE2CF44-2B13-41B4-A334-1CDF534EEBB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06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7" name="Rectangle 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0AE1499-D871-4B5A-815F-37F8E0C46F8C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CFD53AE-A1A9-4971-B817-D6F393C7FE35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4EA85BC-BD2B-458E-8340-8D31B4F152AE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rtlCol="0" anchor="b">
            <a:normAutofit/>
          </a:bodyPr>
          <a:lstStyle>
            <a:lvl1pPr algn="l" rtl="0">
              <a:defRPr sz="54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l" rtl="0">
              <a:buNone/>
              <a:defRPr sz="2000"/>
            </a:lvl2pPr>
            <a:lvl3pPr marL="914400" indent="0" algn="l" rtl="0">
              <a:buNone/>
              <a:defRPr sz="1800"/>
            </a:lvl3pPr>
            <a:lvl4pPr marL="1371600" indent="0" algn="l" rtl="0">
              <a:buNone/>
              <a:defRPr sz="1600"/>
            </a:lvl4pPr>
            <a:lvl5pPr marL="1828800" indent="0" algn="l" rtl="0">
              <a:buNone/>
              <a:defRPr sz="1600"/>
            </a:lvl5pPr>
            <a:lvl6pPr marL="2286000" indent="0" algn="l" rtl="0">
              <a:buNone/>
              <a:defRPr sz="1600"/>
            </a:lvl6pPr>
            <a:lvl7pPr marL="2743200" indent="0" algn="l" rtl="0">
              <a:buNone/>
              <a:defRPr sz="1600"/>
            </a:lvl7pPr>
            <a:lvl8pPr marL="3200400" indent="0" algn="l" rtl="0">
              <a:buNone/>
              <a:defRPr sz="1600"/>
            </a:lvl8pPr>
            <a:lvl9pPr marL="3657600" indent="0" algn="l" rtl="0">
              <a:buNone/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9DB741-A3C2-4C75-A4D1-97F129BE9491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1B59C61-65A8-4FB6-8060-9ACE25B631CB}" type="datetime1">
              <a:rPr lang="fr-FR" noProof="0" smtClean="0"/>
              <a:pPr/>
              <a:t>07/10/2024</a:t>
            </a:fld>
            <a:endParaRPr lang="fr-FR" noProof="0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19C7B91-9FE1-44A2-8FAA-E998ADCC26EE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4294901-3B67-4101-8D94-E7F6C7A7004D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rtlCol="0" anchor="b">
            <a:normAutofit/>
          </a:bodyPr>
          <a:lstStyle>
            <a:lvl1pPr algn="l" rtl="0">
              <a:defRPr sz="34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311718-BEC8-4DB8-9B0A-52986EABC5C9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600" noProof="0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rtlCol="0" anchor="b">
            <a:normAutofit/>
          </a:bodyPr>
          <a:lstStyle>
            <a:lvl1pPr algn="l" rtl="0">
              <a:defRPr sz="34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pour l’image 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83871E-5D80-4EDF-9E01-94E184402302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A9F01D7A-F2CA-4D89-BC48-D8C829AA64E1}" type="datetime1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pPr algn="r"/>
            <a:fld id="{E31375A4-56A4-47D6-9801-1991572033F7}" type="slidenum">
              <a:rPr lang="fr-FR" smtClean="0"/>
              <a:pPr algn="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1.microchip.com/downloads/en/devicedoc/atmel-0856-avr-instruction-set-manual.pdf" TargetMode="External"/><Relationship Id="rId3" Type="http://schemas.openxmlformats.org/officeDocument/2006/relationships/tags" Target="../tags/tag58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8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../media/image17.png"/><Relationship Id="rId5" Type="http://schemas.openxmlformats.org/officeDocument/2006/relationships/tags" Target="../tags/tag60.xml"/><Relationship Id="rId10" Type="http://schemas.openxmlformats.org/officeDocument/2006/relationships/hyperlink" Target="https://ww1.microchip.com/downloads/en/DeviceDoc/Atmel-7810-Automotive-Microcontrollers-ATmega328P_Datasheet.pdf" TargetMode="External"/><Relationship Id="rId4" Type="http://schemas.openxmlformats.org/officeDocument/2006/relationships/tags" Target="../tags/tag59.xml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13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20.png"/><Relationship Id="rId5" Type="http://schemas.openxmlformats.org/officeDocument/2006/relationships/tags" Target="../tags/tag67.xml"/><Relationship Id="rId10" Type="http://schemas.openxmlformats.org/officeDocument/2006/relationships/image" Target="../media/image19.png"/><Relationship Id="rId4" Type="http://schemas.openxmlformats.org/officeDocument/2006/relationships/tags" Target="../tags/tag66.xml"/><Relationship Id="rId9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okwi.com/projects/29080973424459828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image" Target="../media/image2.png"/><Relationship Id="rId2" Type="http://schemas.openxmlformats.org/officeDocument/2006/relationships/tags" Target="../tags/tag6.xml"/><Relationship Id="rId16" Type="http://schemas.openxmlformats.org/officeDocument/2006/relationships/image" Target="../media/image6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hyperlink" Target="https://www.tiobe.com/tiobe-index/" TargetMode="External"/><Relationship Id="rId5" Type="http://schemas.openxmlformats.org/officeDocument/2006/relationships/tags" Target="../tags/tag9.xml"/><Relationship Id="rId15" Type="http://schemas.openxmlformats.org/officeDocument/2006/relationships/image" Target="../media/image5.png"/><Relationship Id="rId10" Type="http://schemas.openxmlformats.org/officeDocument/2006/relationships/notesSlide" Target="../notesSlides/notesSlide1.xml"/><Relationship Id="rId4" Type="http://schemas.openxmlformats.org/officeDocument/2006/relationships/tags" Target="../tags/tag8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tags" Target="../tags/tag15.xml"/><Relationship Id="rId7" Type="http://schemas.openxmlformats.org/officeDocument/2006/relationships/image" Target="../media/image7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10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image" Target="../media/image11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6.png"/><Relationship Id="rId5" Type="http://schemas.openxmlformats.org/officeDocument/2006/relationships/tags" Target="../tags/tag26.xml"/><Relationship Id="rId10" Type="http://schemas.openxmlformats.org/officeDocument/2006/relationships/hyperlink" Target="https://wokwi.com/projects/405399027165376513" TargetMode="External"/><Relationship Id="rId4" Type="http://schemas.openxmlformats.org/officeDocument/2006/relationships/tags" Target="../tags/tag25.xml"/><Relationship Id="rId9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image" Target="../media/image4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3.png"/><Relationship Id="rId5" Type="http://schemas.openxmlformats.org/officeDocument/2006/relationships/tags" Target="../tags/tag34.xml"/><Relationship Id="rId10" Type="http://schemas.openxmlformats.org/officeDocument/2006/relationships/image" Target="../media/image12.png"/><Relationship Id="rId4" Type="http://schemas.openxmlformats.org/officeDocument/2006/relationships/tags" Target="../tags/tag33.xml"/><Relationship Id="rId9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image" Target="../media/image12.png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image" Target="../media/image14.png"/><Relationship Id="rId2" Type="http://schemas.openxmlformats.org/officeDocument/2006/relationships/tags" Target="../tags/tag39.xml"/><Relationship Id="rId16" Type="http://schemas.openxmlformats.org/officeDocument/2006/relationships/image" Target="../media/image13.png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42.xml"/><Relationship Id="rId15" Type="http://schemas.openxmlformats.org/officeDocument/2006/relationships/image" Target="../media/image4.png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10" Type="http://schemas.openxmlformats.org/officeDocument/2006/relationships/hyperlink" Target="https://fr.wikipedia.org/wiki/Mn%C3%A9monique" TargetMode="External"/><Relationship Id="rId4" Type="http://schemas.openxmlformats.org/officeDocument/2006/relationships/tags" Target="../tags/tag51.xml"/><Relationship Id="rId9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4800" dirty="0"/>
              <a:t>Langage machine et assembleur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 rtlCol="0">
            <a:normAutofit/>
          </a:bodyPr>
          <a:lstStyle/>
          <a:p>
            <a:pPr rtl="0"/>
            <a:r>
              <a:rPr lang="fr-FR" sz="3200" dirty="0"/>
              <a:t>Découverte</a:t>
            </a: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A5FBD5-B769-190D-C26F-0E4E11A9A68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08017" y="129188"/>
            <a:ext cx="11305256" cy="782102"/>
          </a:xfrm>
        </p:spPr>
        <p:txBody>
          <a:bodyPr>
            <a:normAutofit/>
          </a:bodyPr>
          <a:lstStyle/>
          <a:p>
            <a:r>
              <a:rPr lang="fr-FR" sz="2200" dirty="0"/>
              <a:t>Les mnémoniques sont décrits dans une documentation mais leur compréhension nécessite de connaître l’architecture matérielle du CPU. 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03F881-9A4A-CFEC-7A80-66984656A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08017" y="951616"/>
            <a:ext cx="454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Exemple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extrait de </a:t>
            </a:r>
            <a:r>
              <a:rPr lang="fr-FR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 tooltip="Microchip"/>
              </a:rPr>
              <a:t>AVR Instruction Set Manual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832B9DE-DFDF-6E62-F011-F38B94132B4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34885" y="1337553"/>
            <a:ext cx="5328592" cy="245646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3E1EA21-0876-2472-9C2A-9A24B48F6A8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532255" y="5610614"/>
            <a:ext cx="2280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CPU de l’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 tooltip="Datasheet"/>
              </a:rPr>
              <a:t>ATMEGA328P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0D7B74-298A-2A6F-ED36-C84C52298EB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732887" y="2068335"/>
            <a:ext cx="3669928" cy="354227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A3F60E9-84BF-2109-342A-72F50FCB7CB3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35360" y="6256945"/>
            <a:ext cx="10014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3. L’assembleur : langage de bas niveau  !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C099B38-9183-C784-4598-CDB86AB1A297}"/>
              </a:ext>
            </a:extLst>
          </p:cNvPr>
          <p:cNvSpPr txBox="1"/>
          <p:nvPr/>
        </p:nvSpPr>
        <p:spPr>
          <a:xfrm>
            <a:off x="6384682" y="1381241"/>
            <a:ext cx="561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00" dirty="0" err="1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Exemple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US" sz="1800" kern="10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12 e6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>
                <a:solidFill>
                  <a:srgbClr val="FFFF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LDI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R17,0x62 ; R17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 62</a:t>
            </a:r>
            <a:r>
              <a:rPr lang="en-US" sz="1800" kern="100" baseline="-250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16</a:t>
            </a:r>
            <a:endParaRPr lang="fr-FR" baseline="-25000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3800FAE-DACD-CAE4-8012-A461CD395188}"/>
              </a:ext>
            </a:extLst>
          </p:cNvPr>
          <p:cNvCxnSpPr>
            <a:cxnSpLocks/>
          </p:cNvCxnSpPr>
          <p:nvPr/>
        </p:nvCxnSpPr>
        <p:spPr>
          <a:xfrm>
            <a:off x="9264352" y="1733976"/>
            <a:ext cx="1224136" cy="230546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6AF8CEA-55EC-2928-E3E5-3D6007C06D6F}"/>
              </a:ext>
            </a:extLst>
          </p:cNvPr>
          <p:cNvSpPr txBox="1"/>
          <p:nvPr/>
        </p:nvSpPr>
        <p:spPr>
          <a:xfrm>
            <a:off x="11116760" y="3873671"/>
            <a:ext cx="88389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sym typeface="Symbol" panose="05050102010706020507" pitchFamily="18" charset="2"/>
              </a:rPr>
              <a:t> 62</a:t>
            </a:r>
            <a:r>
              <a:rPr lang="fr-FR" b="1" baseline="-25000" dirty="0">
                <a:solidFill>
                  <a:schemeClr val="bg1"/>
                </a:solidFill>
                <a:sym typeface="Symbol" panose="05050102010706020507" pitchFamily="18" charset="2"/>
              </a:rPr>
              <a:t>16</a:t>
            </a:r>
            <a:endParaRPr lang="fr-FR" b="1" baseline="-25000" dirty="0">
              <a:solidFill>
                <a:schemeClr val="bg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5BA42AF-F965-2401-5E0C-1F3DE9167391}"/>
              </a:ext>
            </a:extLst>
          </p:cNvPr>
          <p:cNvSpPr txBox="1"/>
          <p:nvPr/>
        </p:nvSpPr>
        <p:spPr>
          <a:xfrm>
            <a:off x="7092096" y="1085593"/>
            <a:ext cx="1440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Code machine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0B26697-1D84-B4E1-7FEE-4331913951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885" y="3873671"/>
            <a:ext cx="5799893" cy="218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3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24B10D-EC7B-32EA-CA3B-9688D9393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-28661"/>
            <a:ext cx="9144000" cy="854968"/>
          </a:xfrm>
        </p:spPr>
        <p:txBody>
          <a:bodyPr/>
          <a:lstStyle/>
          <a:p>
            <a:r>
              <a:rPr lang="fr-FR" dirty="0"/>
              <a:t>Les instructions "machine"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B34DE26-B60E-8E9F-5696-9C71EC8EB2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5373" y="6021288"/>
            <a:ext cx="114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3. L’assembleur : langage de bas niveau  !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92E576E-9C82-FEDB-0DFA-4EDB3192292B}"/>
              </a:ext>
            </a:extLst>
          </p:cNvPr>
          <p:cNvSpPr txBox="1"/>
          <p:nvPr/>
        </p:nvSpPr>
        <p:spPr>
          <a:xfrm>
            <a:off x="911424" y="1340768"/>
            <a:ext cx="841768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Elles peuvent être rangées en quatre catégories </a:t>
            </a:r>
            <a:r>
              <a:rPr lang="fr-FR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les instructions </a:t>
            </a:r>
            <a:r>
              <a:rPr lang="fr-FR" sz="2400" b="1" u="sng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arithmétiques et logiques</a:t>
            </a:r>
          </a:p>
          <a:p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</a:t>
            </a:r>
            <a:r>
              <a:rPr lang="fr-FR" sz="2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Exemple : ADC, SBC, AND, OR,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les instructions de </a:t>
            </a:r>
            <a:r>
              <a:rPr lang="fr-FR" sz="2400" b="1" u="sng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transfert de données</a:t>
            </a:r>
          </a:p>
          <a:p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</a:t>
            </a:r>
            <a:r>
              <a:rPr lang="fr-FR" sz="2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Exemple : LD, LDI, MOV,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les instructions </a:t>
            </a:r>
            <a:r>
              <a:rPr lang="fr-FR" sz="2400" b="1" u="sng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d’entrées-sorties</a:t>
            </a:r>
          </a:p>
          <a:p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</a:t>
            </a:r>
            <a:r>
              <a:rPr lang="fr-FR" sz="2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Exemple : IN, OUT,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les instructions de </a:t>
            </a:r>
            <a:r>
              <a:rPr lang="fr-FR" sz="2400" b="1" u="sng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rupture de séquence</a:t>
            </a:r>
          </a:p>
          <a:p>
            <a:r>
              <a:rPr lang="fr-FR" sz="2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Exemple : BREQ, JMP, etc.</a:t>
            </a:r>
            <a:endParaRPr lang="fr-FR" sz="2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ADDF6E-4105-2038-3092-6AD756BB4390}"/>
              </a:ext>
            </a:extLst>
          </p:cNvPr>
          <p:cNvSpPr txBox="1"/>
          <p:nvPr/>
        </p:nvSpPr>
        <p:spPr>
          <a:xfrm>
            <a:off x="925543" y="5271549"/>
            <a:ext cx="8863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Remarques</a:t>
            </a:r>
            <a:r>
              <a:rPr lang="fr-FR" dirty="0"/>
              <a:t> : les exemples font référence à la famille des processeurs AVR ATMEL (8bits).</a:t>
            </a:r>
          </a:p>
          <a:p>
            <a:r>
              <a:rPr lang="fr-FR" dirty="0"/>
              <a:t> L’ATMEGA328P de la carte ARDUINO UNO possède un jeu de 131 instructions.</a:t>
            </a:r>
          </a:p>
        </p:txBody>
      </p:sp>
    </p:spTree>
    <p:extLst>
      <p:ext uri="{BB962C8B-B14F-4D97-AF65-F5344CB8AC3E}">
        <p14:creationId xmlns:p14="http://schemas.microsoft.com/office/powerpoint/2010/main" val="77557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6949" y="179230"/>
            <a:ext cx="9972600" cy="616478"/>
          </a:xfrm>
        </p:spPr>
        <p:txBody>
          <a:bodyPr rtlCol="0"/>
          <a:lstStyle/>
          <a:p>
            <a:pPr rtl="0"/>
            <a:r>
              <a:rPr lang="fr-FR" dirty="0"/>
              <a:t>« Hello World ! » réécrit en assembleur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BB3FD94-ACC2-A619-D9E5-85439CC637B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21805" y="6079079"/>
            <a:ext cx="1044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3. L’assembleur : langage de bas niveau  ! 3.2 Réécrire « Hello World ! » en assembleur</a:t>
            </a:r>
          </a:p>
          <a:p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BFCF8F4-F00A-153A-8B8F-FAD408D0F1B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783480" y="2484892"/>
            <a:ext cx="1872208" cy="3559940"/>
            <a:chOff x="9696400" y="2406756"/>
            <a:chExt cx="1872208" cy="3559940"/>
          </a:xfrm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6A3F7E77-E43C-0D7A-22ED-0677CFAE3526}"/>
                </a:ext>
              </a:extLst>
            </p:cNvPr>
            <p:cNvSpPr/>
            <p:nvPr/>
          </p:nvSpPr>
          <p:spPr>
            <a:xfrm>
              <a:off x="9696400" y="2406756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source en assembleur</a:t>
              </a:r>
            </a:p>
          </p:txBody>
        </p:sp>
        <p:sp>
          <p:nvSpPr>
            <p:cNvPr id="7" name="Flèche : droite 6">
              <a:extLst>
                <a:ext uri="{FF2B5EF4-FFF2-40B4-BE49-F238E27FC236}">
                  <a16:creationId xmlns:a16="http://schemas.microsoft.com/office/drawing/2014/main" id="{DA6D86C8-E768-1D6D-11F5-95673A556502}"/>
                </a:ext>
              </a:extLst>
            </p:cNvPr>
            <p:cNvSpPr/>
            <p:nvPr/>
          </p:nvSpPr>
          <p:spPr>
            <a:xfrm rot="5400000">
              <a:off x="10272464" y="3229153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FC5E3C0A-26FB-9909-3C43-BC51BAF09E7E}"/>
                </a:ext>
              </a:extLst>
            </p:cNvPr>
            <p:cNvSpPr/>
            <p:nvPr/>
          </p:nvSpPr>
          <p:spPr>
            <a:xfrm>
              <a:off x="9768408" y="3847601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/>
                <a:t>ASSEMBLEUR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F470E69C-54AC-0E07-88B1-D186A139338F}"/>
                </a:ext>
              </a:extLst>
            </p:cNvPr>
            <p:cNvSpPr/>
            <p:nvPr/>
          </p:nvSpPr>
          <p:spPr>
            <a:xfrm>
              <a:off x="9768408" y="5318624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machine</a:t>
              </a:r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4F51F233-C636-9442-19A6-9FC8D974469D}"/>
                </a:ext>
              </a:extLst>
            </p:cNvPr>
            <p:cNvSpPr/>
            <p:nvPr/>
          </p:nvSpPr>
          <p:spPr>
            <a:xfrm rot="5400000">
              <a:off x="10288433" y="4743594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D380FFFD-7242-441F-A7FC-D8A2F6A3761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7112" y="939275"/>
            <a:ext cx="4134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Outil logiciel - Assembleur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A119363-FFE2-33C4-894E-21EAF115CDB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84627" y="1259093"/>
            <a:ext cx="11014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 programme appelé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ASSEMBLEUR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convertit le code source écrit en assembleur en </a:t>
            </a:r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 machine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.»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L’IDE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Microchip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Studio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dispose d’un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assembleur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code source assembleur est écrit par le programmeur.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878627B-CCED-3F05-7E86-B534CA50202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62445" y="2459422"/>
            <a:ext cx="6078677" cy="34263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84692EC-13E3-662B-0817-E64192C172A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411687" y="4573809"/>
            <a:ext cx="5014505" cy="92333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CE602A0-BC0D-CA52-6F88-1DFFFC841A7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967" y="675209"/>
            <a:ext cx="1217413" cy="121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27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2B440D-F3AD-DD97-9FD8-9777B9EAC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142528"/>
            <a:ext cx="9144000" cy="619472"/>
          </a:xfrm>
        </p:spPr>
        <p:txBody>
          <a:bodyPr>
            <a:normAutofit fontScale="90000"/>
          </a:bodyPr>
          <a:lstStyle/>
          <a:p>
            <a:r>
              <a:rPr lang="fr-FR" dirty="0"/>
              <a:t>Annexe 1 – Architecture matérielle AVR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50AF5E3D-A465-6BA8-E94A-B673342C2F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87714" y="1093658"/>
            <a:ext cx="4820253" cy="5236548"/>
          </a:xfr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5FB3D0E-5CA6-7489-69B1-7D2D78B8D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5" y="1093658"/>
            <a:ext cx="2088232" cy="29011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B2C94E5-4B36-2048-7157-4CFD5CED1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304" y="1628800"/>
            <a:ext cx="2834144" cy="190481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508601A-CC7F-9222-6E04-5DEFDD9F36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8076" y="4149081"/>
            <a:ext cx="3554426" cy="218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61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F26D03D-CBAC-C70E-1C82-CA4E00326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0"/>
            <a:ext cx="9550223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E1D0C8C-1E0E-9D9C-3D1E-2848C9BD1ADC}"/>
              </a:ext>
            </a:extLst>
          </p:cNvPr>
          <p:cNvSpPr txBox="1"/>
          <p:nvPr/>
        </p:nvSpPr>
        <p:spPr>
          <a:xfrm>
            <a:off x="479376" y="459757"/>
            <a:ext cx="549894" cy="5938485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fr-FR" sz="2000" b="1" dirty="0">
                <a:solidFill>
                  <a:srgbClr val="FFC000"/>
                </a:solidFill>
              </a:rPr>
              <a:t>MICROCHIP STUDIO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F7B326-8F38-8679-3904-BA4372DEE655}"/>
              </a:ext>
            </a:extLst>
          </p:cNvPr>
          <p:cNvSpPr txBox="1"/>
          <p:nvPr/>
        </p:nvSpPr>
        <p:spPr>
          <a:xfrm>
            <a:off x="11208568" y="1337401"/>
            <a:ext cx="696024" cy="4183196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fr-FR" sz="2800" dirty="0">
                <a:solidFill>
                  <a:srgbClr val="FFC000"/>
                </a:solidFill>
              </a:rPr>
              <a:t>ANNEXE 2</a:t>
            </a:r>
          </a:p>
        </p:txBody>
      </p:sp>
    </p:spTree>
    <p:extLst>
      <p:ext uri="{BB962C8B-B14F-4D97-AF65-F5344CB8AC3E}">
        <p14:creationId xmlns:p14="http://schemas.microsoft.com/office/powerpoint/2010/main" val="2494557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2B87F-7AA7-53F4-C17A-39D9F920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944" y="0"/>
            <a:ext cx="10152112" cy="1143000"/>
          </a:xfrm>
        </p:spPr>
        <p:txBody>
          <a:bodyPr/>
          <a:lstStyle/>
          <a:p>
            <a:r>
              <a:rPr lang="fr-FR" dirty="0"/>
              <a:t>A3. Jeu de </a:t>
            </a:r>
            <a:r>
              <a:rPr lang="fr-FR" dirty="0">
                <a:hlinkClick r:id="rId2" tooltip="Wokwi"/>
              </a:rPr>
              <a:t>Pong</a:t>
            </a:r>
            <a:r>
              <a:rPr lang="fr-FR" dirty="0"/>
              <a:t> en assembleur sur Arduino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68090D6-1ABF-1C0C-E533-CE9775299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268758"/>
            <a:ext cx="5420481" cy="495369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68C093B-9841-15CE-6459-BFEC589BD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76" y="1268758"/>
            <a:ext cx="5906324" cy="49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7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83432" y="0"/>
            <a:ext cx="9144000" cy="1143000"/>
          </a:xfrm>
        </p:spPr>
        <p:txBody>
          <a:bodyPr rtlCol="0"/>
          <a:lstStyle/>
          <a:p>
            <a:pPr rtl="0"/>
            <a:r>
              <a:rPr lang="fr-FR" dirty="0"/>
              <a:t>Sommaire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127448" y="1440768"/>
            <a:ext cx="9144000" cy="3976464"/>
          </a:xfrm>
        </p:spPr>
        <p:txBody>
          <a:bodyPr rtlCol="0">
            <a:noAutofit/>
          </a:bodyPr>
          <a:lstStyle/>
          <a:p>
            <a:pPr rtl="0"/>
            <a:r>
              <a:rPr lang="fr-FR" sz="2200" dirty="0"/>
              <a:t>1. Les langages de haut niveau, de bas niveau et le langage machine ?</a:t>
            </a:r>
          </a:p>
          <a:p>
            <a:pPr rtl="0"/>
            <a:r>
              <a:rPr lang="fr-FR" sz="2200" dirty="0"/>
              <a:t>2. Comment traduire du code source de haut niveau en code machine ?</a:t>
            </a:r>
          </a:p>
          <a:p>
            <a:pPr lvl="1"/>
            <a:r>
              <a:rPr lang="fr-FR" sz="2200" dirty="0"/>
              <a:t>2.1 Le compiler ou l’interpréter ?</a:t>
            </a:r>
          </a:p>
          <a:p>
            <a:pPr lvl="1"/>
            <a:r>
              <a:rPr lang="fr-FR" sz="2200" dirty="0"/>
              <a:t>2.2 Exemple : le « Hello World ! » pour l’embarqué.</a:t>
            </a:r>
          </a:p>
          <a:p>
            <a:pPr rtl="0"/>
            <a:r>
              <a:rPr lang="fr-FR" sz="2200" dirty="0"/>
              <a:t>3. L’assembleur : langage de bas niveau !</a:t>
            </a:r>
          </a:p>
          <a:p>
            <a:pPr lvl="1"/>
            <a:r>
              <a:rPr lang="fr-FR" sz="2200" dirty="0"/>
              <a:t>3.1 Désassembler le code machine du programme « Hello World  ! »</a:t>
            </a:r>
          </a:p>
          <a:p>
            <a:pPr lvl="1"/>
            <a:r>
              <a:rPr lang="fr-FR" sz="2200" dirty="0"/>
              <a:t>3.2 Réécrire « Hello World ! » en assembleur.</a:t>
            </a:r>
          </a:p>
          <a:p>
            <a:r>
              <a:rPr lang="fr-FR" sz="2400" dirty="0"/>
              <a:t>Annexes</a:t>
            </a:r>
          </a:p>
          <a:p>
            <a:pPr lvl="1"/>
            <a:r>
              <a:rPr lang="fr-FR" sz="2200" dirty="0"/>
              <a:t>A1 Architecture matérielle AVR</a:t>
            </a:r>
          </a:p>
          <a:p>
            <a:pPr lvl="1"/>
            <a:r>
              <a:rPr lang="fr-FR" sz="2200" dirty="0"/>
              <a:t>A2 </a:t>
            </a:r>
            <a:r>
              <a:rPr lang="fr-FR" sz="2200" dirty="0" err="1"/>
              <a:t>Microchip</a:t>
            </a:r>
            <a:r>
              <a:rPr lang="fr-FR" sz="2200" dirty="0"/>
              <a:t> Studio</a:t>
            </a:r>
          </a:p>
          <a:p>
            <a:pPr lvl="1"/>
            <a:r>
              <a:rPr lang="fr-FR" sz="2200" dirty="0"/>
              <a:t>A3 Jeu de Pong en assembleur sur Arduino</a:t>
            </a:r>
          </a:p>
          <a:p>
            <a:pPr lvl="1"/>
            <a:endParaRPr lang="fr-FR" sz="2200" dirty="0"/>
          </a:p>
          <a:p>
            <a:pPr lvl="1"/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993176" y="1619766"/>
            <a:ext cx="3127248" cy="1152128"/>
          </a:xfrm>
        </p:spPr>
        <p:txBody>
          <a:bodyPr rtlCol="0"/>
          <a:lstStyle/>
          <a:p>
            <a:pPr rtl="0"/>
            <a:r>
              <a:rPr lang="fr-FR" dirty="0"/>
              <a:t>Indice </a:t>
            </a:r>
            <a:r>
              <a:rPr lang="fr-FR" dirty="0">
                <a:hlinkClick r:id="rId11"/>
              </a:rPr>
              <a:t>TIOBE</a:t>
            </a:r>
            <a:r>
              <a:rPr lang="fr-FR" dirty="0"/>
              <a:t> en Août 2024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7993176" y="2764674"/>
            <a:ext cx="3127248" cy="1816453"/>
          </a:xfrm>
        </p:spPr>
        <p:txBody>
          <a:bodyPr rtlCol="0">
            <a:normAutofit/>
          </a:bodyPr>
          <a:lstStyle/>
          <a:p>
            <a:pPr rtl="0"/>
            <a:endParaRPr lang="fr-FR" dirty="0"/>
          </a:p>
          <a:p>
            <a:pPr rtl="0"/>
            <a:r>
              <a:rPr lang="fr-FR" sz="2000" dirty="0"/>
              <a:t>Changements par rapport à août 2023. </a:t>
            </a:r>
          </a:p>
          <a:p>
            <a:pPr rtl="0"/>
            <a:endParaRPr lang="fr-FR" sz="2000" dirty="0"/>
          </a:p>
          <a:p>
            <a:pPr rtl="0"/>
            <a:r>
              <a:rPr lang="fr-FR" sz="2000" dirty="0"/>
              <a:t>On trouve l’assembleur à la 17</a:t>
            </a:r>
            <a:r>
              <a:rPr lang="fr-FR" sz="2000" baseline="30000" dirty="0"/>
              <a:t>e</a:t>
            </a:r>
            <a:r>
              <a:rPr lang="fr-FR" sz="2000" dirty="0"/>
              <a:t> place.</a:t>
            </a:r>
          </a:p>
        </p:txBody>
      </p:sp>
      <p:pic>
        <p:nvPicPr>
          <p:cNvPr id="28" name="Espace réservé pour une image  27">
            <a:extLst>
              <a:ext uri="{FF2B5EF4-FFF2-40B4-BE49-F238E27FC236}">
                <a16:creationId xmlns:a16="http://schemas.microsoft.com/office/drawing/2014/main" id="{E4B31239-A50A-F16F-3E2E-53B76FE91C30}"/>
              </a:ext>
            </a:extLst>
          </p:cNvPr>
          <p:cNvPicPr>
            <a:picLocks noGrp="1" noChangeAspect="1"/>
          </p:cNvPicPr>
          <p:nvPr>
            <p:ph type="pic" idx="1"/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50" y="825175"/>
            <a:ext cx="6408712" cy="4240592"/>
          </a:xfr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48327AD6-77CC-171C-5981-C98C36A3550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15" y="5465430"/>
            <a:ext cx="6415405" cy="415832"/>
          </a:xfrm>
          <a:prstGeom prst="rect">
            <a:avLst/>
          </a:prstGeom>
        </p:spPr>
      </p:pic>
      <p:grpSp>
        <p:nvGrpSpPr>
          <p:cNvPr id="45" name="Groupe 44">
            <a:extLst>
              <a:ext uri="{FF2B5EF4-FFF2-40B4-BE49-F238E27FC236}">
                <a16:creationId xmlns:a16="http://schemas.microsoft.com/office/drawing/2014/main" id="{415A403B-24D9-23F1-A53C-C131B95151B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688672" y="3829692"/>
            <a:ext cx="2863504" cy="2817084"/>
            <a:chOff x="9192344" y="3789040"/>
            <a:chExt cx="2863504" cy="2817084"/>
          </a:xfrm>
        </p:grpSpPr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4DB7795A-B278-F0C4-D154-AF07CE1A0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92344" y="5046656"/>
              <a:ext cx="1566929" cy="1559468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A00ACEF5-38BD-F1CA-6058-ABE7E9C02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2424" y="3789040"/>
              <a:ext cx="2143424" cy="2143424"/>
            </a:xfrm>
            <a:prstGeom prst="rect">
              <a:avLst/>
            </a:prstGeom>
          </p:spPr>
        </p:pic>
      </p:grpSp>
      <p:pic>
        <p:nvPicPr>
          <p:cNvPr id="47" name="Image 46">
            <a:extLst>
              <a:ext uri="{FF2B5EF4-FFF2-40B4-BE49-F238E27FC236}">
                <a16:creationId xmlns:a16="http://schemas.microsoft.com/office/drawing/2014/main" id="{33642A4A-9A63-831B-B095-48418B95969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01" y="246112"/>
            <a:ext cx="936647" cy="1119904"/>
          </a:xfrm>
          <a:prstGeom prst="rect">
            <a:avLst/>
          </a:prstGeom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54E71E53-6201-A893-EC5B-1962F697B2F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91344" y="6381328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1. Langages de haut niveau, de bas niveau et …</a:t>
            </a:r>
          </a:p>
        </p:txBody>
      </p:sp>
      <p:sp>
        <p:nvSpPr>
          <p:cNvPr id="51" name="Bulle narrative : rectangle 50">
            <a:extLst>
              <a:ext uri="{FF2B5EF4-FFF2-40B4-BE49-F238E27FC236}">
                <a16:creationId xmlns:a16="http://schemas.microsoft.com/office/drawing/2014/main" id="{BCA60A9F-A001-CDC0-B01A-EE39A6D0E8E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760296" y="246112"/>
            <a:ext cx="3024336" cy="1310680"/>
          </a:xfrm>
          <a:prstGeom prst="wedgeRectCallout">
            <a:avLst>
              <a:gd name="adj1" fmla="val -69694"/>
              <a:gd name="adj2" fmla="val -7755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J’écris le </a:t>
            </a:r>
            <a:r>
              <a:rPr lang="fr-FR" b="1" dirty="0">
                <a:solidFill>
                  <a:schemeClr val="bg1"/>
                </a:solidFill>
              </a:rPr>
              <a:t>code source </a:t>
            </a:r>
            <a:r>
              <a:rPr lang="fr-FR" dirty="0">
                <a:solidFill>
                  <a:schemeClr val="bg1"/>
                </a:solidFill>
              </a:rPr>
              <a:t>de mon programme avec un langage de </a:t>
            </a:r>
            <a:r>
              <a:rPr lang="fr-FR" b="1" dirty="0">
                <a:solidFill>
                  <a:schemeClr val="bg1"/>
                </a:solidFill>
              </a:rPr>
              <a:t>haut</a:t>
            </a:r>
            <a:r>
              <a:rPr lang="fr-FR" dirty="0">
                <a:solidFill>
                  <a:schemeClr val="bg1"/>
                </a:solidFill>
              </a:rPr>
              <a:t> ou de </a:t>
            </a:r>
            <a:r>
              <a:rPr lang="fr-FR" b="1" dirty="0">
                <a:solidFill>
                  <a:schemeClr val="bg1"/>
                </a:solidFill>
              </a:rPr>
              <a:t>bas niveau </a:t>
            </a:r>
            <a:r>
              <a:rPr lang="fr-FR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57640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83432" y="427736"/>
            <a:ext cx="10081120" cy="715264"/>
          </a:xfrm>
        </p:spPr>
        <p:txBody>
          <a:bodyPr rtlCol="0"/>
          <a:lstStyle/>
          <a:p>
            <a:pPr rtl="0"/>
            <a:r>
              <a:rPr lang="fr-FR" dirty="0"/>
              <a:t>Le CPU "</a:t>
            </a:r>
            <a:r>
              <a:rPr lang="fr-FR" dirty="0" err="1"/>
              <a:t>comprend"le</a:t>
            </a:r>
            <a:r>
              <a:rPr lang="fr-FR" dirty="0"/>
              <a:t> langage machine !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4819703-BF48-857F-EBA3-C2940CC2573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0" y="4564939"/>
            <a:ext cx="1944216" cy="193500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32C4BC9-6A17-043C-06F8-925D7C58D82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416" y="1325560"/>
            <a:ext cx="7349667" cy="420688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C8966A4-8E21-281A-85F7-4FE90722FE8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63352" y="606093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… langage machine ?</a:t>
            </a:r>
          </a:p>
        </p:txBody>
      </p:sp>
      <p:sp>
        <p:nvSpPr>
          <p:cNvPr id="16" name="Bulle narrative : rectangle 15">
            <a:extLst>
              <a:ext uri="{FF2B5EF4-FFF2-40B4-BE49-F238E27FC236}">
                <a16:creationId xmlns:a16="http://schemas.microsoft.com/office/drawing/2014/main" id="{45099218-B165-2B53-F55C-DD81F63AE10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976320" y="2420888"/>
            <a:ext cx="3024336" cy="1310680"/>
          </a:xfrm>
          <a:prstGeom prst="wedgeRectCallout">
            <a:avLst>
              <a:gd name="adj1" fmla="val -2476"/>
              <a:gd name="adj2" fmla="val 114957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J’exécute du </a:t>
            </a:r>
            <a:r>
              <a:rPr lang="fr-FR" b="1" dirty="0">
                <a:solidFill>
                  <a:schemeClr val="bg1"/>
                </a:solidFill>
              </a:rPr>
              <a:t>code machine </a:t>
            </a:r>
            <a:r>
              <a:rPr lang="fr-FR" dirty="0">
                <a:solidFill>
                  <a:schemeClr val="bg1"/>
                </a:solidFill>
              </a:rPr>
              <a:t>ou "</a:t>
            </a:r>
            <a:r>
              <a:rPr lang="fr-FR" b="1" dirty="0">
                <a:solidFill>
                  <a:schemeClr val="bg1"/>
                </a:solidFill>
              </a:rPr>
              <a:t>langage machine" </a:t>
            </a:r>
            <a:r>
              <a:rPr lang="fr-FR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988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A5FBD5-B769-190D-C26F-0E4E11A9A68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3392" y="1381336"/>
            <a:ext cx="10945216" cy="4095328"/>
          </a:xfrm>
        </p:spPr>
        <p:txBody>
          <a:bodyPr>
            <a:normAutofit fontScale="90000"/>
          </a:bodyPr>
          <a:lstStyle/>
          <a:p>
            <a:r>
              <a:rPr lang="fr-FR" dirty="0"/>
              <a:t>Le passage du </a:t>
            </a:r>
            <a:r>
              <a:rPr lang="fr-FR" b="1" dirty="0"/>
              <a:t>code source </a:t>
            </a:r>
            <a:r>
              <a:rPr lang="fr-FR" dirty="0"/>
              <a:t>au </a:t>
            </a:r>
            <a:r>
              <a:rPr lang="fr-FR" b="1" dirty="0"/>
              <a:t>code machine </a:t>
            </a:r>
            <a:r>
              <a:rPr lang="fr-FR" dirty="0"/>
              <a:t>nécessite une </a:t>
            </a:r>
            <a:r>
              <a:rPr lang="fr-FR" u="sng" dirty="0"/>
              <a:t>traduction</a:t>
            </a:r>
            <a:r>
              <a:rPr lang="fr-FR" dirty="0"/>
              <a:t> :</a:t>
            </a:r>
            <a:br>
              <a:rPr lang="fr-FR" dirty="0"/>
            </a:br>
            <a:br>
              <a:rPr lang="fr-FR" dirty="0"/>
            </a:br>
            <a:r>
              <a:rPr lang="fr-FR" sz="2900" u="sng" dirty="0"/>
              <a:t>Cas 1</a:t>
            </a:r>
            <a:br>
              <a:rPr lang="fr-FR" dirty="0"/>
            </a:br>
            <a:r>
              <a:rPr lang="fr-FR" sz="2900" dirty="0"/>
              <a:t>Le code source est traduit en une seule opération à l’aide d’un </a:t>
            </a:r>
            <a:r>
              <a:rPr lang="fr-FR" sz="2900" b="1" dirty="0"/>
              <a:t>COMPILATEUR.</a:t>
            </a:r>
            <a:br>
              <a:rPr lang="fr-FR" sz="2900" dirty="0"/>
            </a:br>
            <a:r>
              <a:rPr lang="fr-FR" sz="2900" dirty="0"/>
              <a:t>	</a:t>
            </a:r>
            <a:r>
              <a:rPr lang="fr-FR" sz="2900" i="1" u="sng" dirty="0"/>
              <a:t>Exemple</a:t>
            </a:r>
            <a:r>
              <a:rPr lang="fr-FR" sz="2900" i="1" dirty="0"/>
              <a:t> : le code source C++ est compilé.</a:t>
            </a:r>
            <a:br>
              <a:rPr lang="fr-FR" dirty="0"/>
            </a:br>
            <a:br>
              <a:rPr lang="fr-FR" dirty="0"/>
            </a:br>
            <a:r>
              <a:rPr lang="fr-FR" sz="2900" u="sng" dirty="0"/>
              <a:t>Cas 2</a:t>
            </a:r>
            <a:br>
              <a:rPr lang="fr-FR" dirty="0"/>
            </a:br>
            <a:r>
              <a:rPr lang="fr-FR" sz="2900" dirty="0"/>
              <a:t>Le code source est traduit ligne par ligne à l’aide d’un </a:t>
            </a:r>
            <a:r>
              <a:rPr lang="fr-FR" sz="2900" b="1" dirty="0"/>
              <a:t>INTERPRETEUR</a:t>
            </a:r>
            <a:r>
              <a:rPr lang="fr-FR" sz="2900" dirty="0"/>
              <a:t>.</a:t>
            </a:r>
            <a:br>
              <a:rPr lang="fr-FR" sz="2900" dirty="0"/>
            </a:br>
            <a:r>
              <a:rPr lang="fr-FR" sz="2900" dirty="0"/>
              <a:t>	</a:t>
            </a:r>
            <a:r>
              <a:rPr lang="fr-FR" sz="2900" i="1" u="sng" dirty="0"/>
              <a:t>Exemple</a:t>
            </a:r>
            <a:r>
              <a:rPr lang="fr-FR" sz="2900" dirty="0"/>
              <a:t> </a:t>
            </a:r>
            <a:r>
              <a:rPr lang="fr-FR" sz="2900" i="1" dirty="0"/>
              <a:t>: le code source JavaScript est interprété.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A6E4951-61B0-223C-1DF9-4FBBCFC290B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63352" y="6063926"/>
            <a:ext cx="1035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2. Comment traduire du code source de haut niveau en code machine ? – 2. 1 Le compiler ou l’interpréter 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1F3933-2AFE-0DF2-13F8-35AC285D4B9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695" y="5589240"/>
            <a:ext cx="973290" cy="9732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5D1A1CC-5636-A3F1-5AA5-8FC2D23798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0" y="295470"/>
            <a:ext cx="1933006" cy="108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75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43372" y="131771"/>
            <a:ext cx="11305256" cy="731164"/>
          </a:xfrm>
        </p:spPr>
        <p:txBody>
          <a:bodyPr rtlCol="0"/>
          <a:lstStyle/>
          <a:p>
            <a:pPr rtl="0"/>
            <a:r>
              <a:rPr lang="fr-FR" dirty="0"/>
              <a:t>Exemple : le « Hello World ! » pour l’embarqué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2EF883-6A19-AA86-18A9-B1811B24623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63352" y="6076832"/>
            <a:ext cx="10032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2. Comment traduire du code source de haut niveau en code machine ? – 2.2 "Hello World !"  [</a:t>
            </a:r>
            <a:r>
              <a:rPr lang="fr-FR" b="1" dirty="0" err="1">
                <a:hlinkClick r:id="rId10" tooltip="Simulateur en ligne"/>
              </a:rPr>
              <a:t>Wokwi</a:t>
            </a:r>
            <a:r>
              <a:rPr lang="fr-FR" b="1" dirty="0"/>
              <a:t>]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756DB1F-B835-06A3-5EAF-24615F3001D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343" y="5198708"/>
            <a:ext cx="936647" cy="11199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D1D5BC6-D568-1210-4B98-34BE2B6450D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996551"/>
            <a:ext cx="9815879" cy="446478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183D403-A7F2-D636-E4F6-69A9AA1891C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907724" y="4035000"/>
            <a:ext cx="3246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Code source écrit en C++ (Arduino)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390B420-B2FA-C7D7-1217-B59094D7C26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489298" y="4829376"/>
            <a:ext cx="568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« Hello World ! » embarqué &lt;=&gt; faire clignoter une </a:t>
            </a:r>
            <a:r>
              <a:rPr lang="fr-FR" b="1" dirty="0" err="1">
                <a:solidFill>
                  <a:schemeClr val="bg1"/>
                </a:solidFill>
              </a:rPr>
              <a:t>led</a:t>
            </a:r>
            <a:r>
              <a:rPr lang="fr-FR" b="1" dirty="0">
                <a:solidFill>
                  <a:schemeClr val="bg1"/>
                </a:solidFill>
              </a:rPr>
              <a:t> !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519B6DA-38EE-27C6-20C9-815FB6811BA1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 flipV="1">
            <a:off x="8671825" y="4430424"/>
            <a:ext cx="576064" cy="6895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2A41649-92BA-3346-B364-9ADDEF52C58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245042" y="4992018"/>
            <a:ext cx="145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>
                <a:solidFill>
                  <a:schemeClr val="bg1"/>
                </a:solidFill>
              </a:rPr>
              <a:t>Microcontrôleur</a:t>
            </a:r>
          </a:p>
          <a:p>
            <a:pPr algn="ctr"/>
            <a:r>
              <a:rPr lang="fr-FR" sz="1400" b="1" u="sng" dirty="0">
                <a:solidFill>
                  <a:schemeClr val="bg1"/>
                </a:solidFill>
              </a:rPr>
              <a:t>ATMEGA328P</a:t>
            </a:r>
          </a:p>
        </p:txBody>
      </p:sp>
    </p:spTree>
    <p:extLst>
      <p:ext uri="{BB962C8B-B14F-4D97-AF65-F5344CB8AC3E}">
        <p14:creationId xmlns:p14="http://schemas.microsoft.com/office/powerpoint/2010/main" val="2106226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65684" y="116505"/>
            <a:ext cx="10260632" cy="712378"/>
          </a:xfrm>
        </p:spPr>
        <p:txBody>
          <a:bodyPr rtlCol="0"/>
          <a:lstStyle/>
          <a:p>
            <a:pPr rtl="0"/>
            <a:r>
              <a:rPr lang="fr-FR" dirty="0"/>
              <a:t>Code machine de « Hello World ! 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622D8ED-5467-B393-3A15-843526F6A47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63352" y="6029250"/>
            <a:ext cx="9948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2. Comment traduire du code source de haut niveau en code machine ? – 2.2 "Hello World !"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C00688-DBA5-363F-578B-08D8B228C61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31773" y="1965891"/>
            <a:ext cx="6665347" cy="304769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ADDED36-78B1-92BA-ECFD-79E0212E1AD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09698" y="868418"/>
            <a:ext cx="10151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Le </a:t>
            </a:r>
            <a:r>
              <a:rPr lang="fr-FR" sz="2400" b="1" dirty="0"/>
              <a:t>compilateur</a:t>
            </a:r>
            <a:r>
              <a:rPr lang="fr-FR" sz="2400" dirty="0"/>
              <a:t> intégré à l’outil de développement (IDE) </a:t>
            </a:r>
            <a:r>
              <a:rPr lang="fr-FR" sz="2400" b="1" dirty="0"/>
              <a:t>MICROCHIP STUDIO</a:t>
            </a:r>
          </a:p>
          <a:p>
            <a:r>
              <a:rPr lang="fr-FR" sz="2400" dirty="0"/>
              <a:t>produit un fichier </a:t>
            </a:r>
            <a:r>
              <a:rPr lang="fr-FR" sz="2400" b="1" i="1" dirty="0" err="1"/>
              <a:t>Blink.hex</a:t>
            </a:r>
            <a:r>
              <a:rPr lang="fr-FR" sz="2400" b="1" i="1" dirty="0"/>
              <a:t> </a:t>
            </a:r>
            <a:r>
              <a:rPr lang="fr-FR" sz="2400" dirty="0"/>
              <a:t>à partir du code source contenu dans </a:t>
            </a:r>
            <a:r>
              <a:rPr lang="fr-FR" sz="2400" b="1" i="1" dirty="0"/>
              <a:t>Blink.cpp</a:t>
            </a:r>
            <a:r>
              <a:rPr lang="fr-FR" sz="2400" dirty="0"/>
              <a:t>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E3A16B4-A9B3-454F-AABE-2000AC25AAE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967" y="675209"/>
            <a:ext cx="1217413" cy="12174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1AFB3D4-42AA-3C25-03D0-BE8DA4DF551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644" y="5069206"/>
            <a:ext cx="1335736" cy="132937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BBF096A-9F9C-3685-1FBD-F1A56C1F512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131773" y="5118447"/>
            <a:ext cx="6497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Blink.hex</a:t>
            </a:r>
            <a:r>
              <a:rPr lang="fr-FR" i="1" dirty="0"/>
              <a:t> </a:t>
            </a:r>
            <a:r>
              <a:rPr lang="fr-FR" dirty="0"/>
              <a:t>contient le </a:t>
            </a:r>
            <a:r>
              <a:rPr lang="fr-FR" b="1" dirty="0"/>
              <a:t>code machine </a:t>
            </a:r>
            <a:r>
              <a:rPr lang="fr-FR" dirty="0"/>
              <a:t>et des informations utiles à la </a:t>
            </a:r>
          </a:p>
          <a:p>
            <a:r>
              <a:rPr lang="fr-FR" b="1" dirty="0"/>
              <a:t>programmation</a:t>
            </a:r>
            <a:r>
              <a:rPr lang="fr-FR" dirty="0"/>
              <a:t> du microcontrôleur.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32ADD35-C322-0F5D-E79B-24EB226A4B43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61459" y="1896377"/>
            <a:ext cx="1872208" cy="3559940"/>
            <a:chOff x="9696400" y="2406756"/>
            <a:chExt cx="1872208" cy="3559940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DB3ACEFF-3B13-0810-3BA4-FE56EB9E099A}"/>
                </a:ext>
              </a:extLst>
            </p:cNvPr>
            <p:cNvSpPr/>
            <p:nvPr/>
          </p:nvSpPr>
          <p:spPr>
            <a:xfrm>
              <a:off x="9696400" y="2406756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source en langage C++</a:t>
              </a:r>
            </a:p>
          </p:txBody>
        </p:sp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8A0A98B2-2F3B-7758-9F65-86E1640EDAAA}"/>
                </a:ext>
              </a:extLst>
            </p:cNvPr>
            <p:cNvSpPr/>
            <p:nvPr/>
          </p:nvSpPr>
          <p:spPr>
            <a:xfrm rot="5400000">
              <a:off x="10288433" y="3271290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EBA09E21-6553-99EA-A9D2-B71E6BF8FB36}"/>
                </a:ext>
              </a:extLst>
            </p:cNvPr>
            <p:cNvSpPr/>
            <p:nvPr/>
          </p:nvSpPr>
          <p:spPr>
            <a:xfrm>
              <a:off x="9768408" y="3887862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/>
                <a:t>COMPILATEUR</a:t>
              </a:r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6DF5BECA-48FF-9910-6CE1-22F55E3A3D6A}"/>
                </a:ext>
              </a:extLst>
            </p:cNvPr>
            <p:cNvSpPr/>
            <p:nvPr/>
          </p:nvSpPr>
          <p:spPr>
            <a:xfrm>
              <a:off x="9768408" y="5318624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machine</a:t>
              </a:r>
            </a:p>
          </p:txBody>
        </p:sp>
        <p:sp>
          <p:nvSpPr>
            <p:cNvPr id="17" name="Flèche : droite 16">
              <a:extLst>
                <a:ext uri="{FF2B5EF4-FFF2-40B4-BE49-F238E27FC236}">
                  <a16:creationId xmlns:a16="http://schemas.microsoft.com/office/drawing/2014/main" id="{7661C352-FAD1-9A99-B8D1-BF3CE64C4FE3}"/>
                </a:ext>
              </a:extLst>
            </p:cNvPr>
            <p:cNvSpPr/>
            <p:nvPr/>
          </p:nvSpPr>
          <p:spPr>
            <a:xfrm rot="5400000">
              <a:off x="10344472" y="4714507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34667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A5FBD5-B769-190D-C26F-0E4E11A9A68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24000" y="0"/>
            <a:ext cx="9612560" cy="1143000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Transfert du code machine de « Hello World ! » dans la mémoire du microcontrôleur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2F8299-826D-826F-401A-1A07E2AAA35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70" y="1469626"/>
            <a:ext cx="5688632" cy="265910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1A45AD-9312-913B-54FE-3AE69A4F224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3647728" y="2456492"/>
            <a:ext cx="1080120" cy="56577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81DAA55-D571-8A5E-FB5E-23CA04830CC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603787" y="1326484"/>
            <a:ext cx="847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MICROCHIP STUDIO transfère seulement le code machine </a:t>
            </a:r>
            <a:r>
              <a:rPr lang="fr-FR" dirty="0"/>
              <a:t>dans le microcontrôleur.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0EDED7C7-E69F-FC83-A939-1FBB0ADAECF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88557" y="2660886"/>
            <a:ext cx="778683" cy="41700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89815BD-3D1E-D469-9B1E-598EDC6ED7A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15" y="4523348"/>
            <a:ext cx="7554379" cy="126700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BDA15D6-89B2-38C0-6370-20134DA2A02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703512" y="4038547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Exemple</a:t>
            </a:r>
            <a:r>
              <a:rPr lang="fr-FR" dirty="0"/>
              <a:t> : code machine (</a:t>
            </a:r>
            <a:r>
              <a:rPr lang="fr-FR" b="1" dirty="0"/>
              <a:t>partiel)</a:t>
            </a:r>
            <a:r>
              <a:rPr lang="fr-FR" dirty="0"/>
              <a:t> du programme </a:t>
            </a:r>
            <a:r>
              <a:rPr lang="fr-FR" dirty="0" err="1"/>
              <a:t>Blink</a:t>
            </a:r>
            <a:r>
              <a:rPr lang="fr-FR" dirty="0"/>
              <a:t> en mémoire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42F7225-2A30-98F0-3385-94C4E91A5E7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724" y="5105377"/>
            <a:ext cx="1335736" cy="132937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D6EB01B-F8B4-4437-B6E5-8C03ED3A97F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63352" y="6102130"/>
            <a:ext cx="938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2. Comment traduire du code source de haut niveau en code machine ? – 2.2 "Hello World !"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9BA13F4-7063-7263-2E20-628FC7D50D2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84" y="2040594"/>
            <a:ext cx="826587" cy="82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7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A5FBD5-B769-190D-C26F-0E4E11A9A68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93464" y="571"/>
            <a:ext cx="10055064" cy="802421"/>
          </a:xfrm>
        </p:spPr>
        <p:txBody>
          <a:bodyPr/>
          <a:lstStyle/>
          <a:p>
            <a:r>
              <a:rPr lang="fr-FR" dirty="0"/>
              <a:t>Le langage de bas niveau – L’assembleur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557823F-3230-219B-7D0B-3D750AE6B5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8450" y="6021288"/>
            <a:ext cx="114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3. L’assembleur : langage de bas niveau  ! 3.1 Désassembler le code machine de « Hello World  ! »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6DD9F75-8A20-C523-8D56-364017C25E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55141" y="1099635"/>
            <a:ext cx="11546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« Le </a:t>
            </a:r>
            <a:r>
              <a:rPr lang="fr-FR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langage d'assemblage 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ou </a:t>
            </a:r>
            <a:r>
              <a:rPr lang="fr-FR" b="1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assembleur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 est le langage de plus  </a:t>
            </a:r>
            <a:r>
              <a:rPr lang="fr-FR" b="1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bas niveau 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représentant le </a:t>
            </a:r>
            <a:r>
              <a:rPr lang="fr-FR" b="1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langage </a:t>
            </a:r>
          </a:p>
          <a:p>
            <a:r>
              <a:rPr lang="fr-FR" b="1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machine 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sous une forme lisible par un humain. En assembleur, le </a:t>
            </a:r>
            <a:r>
              <a:rPr lang="fr-FR" b="1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code source 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est constitué de symboles dits </a:t>
            </a:r>
          </a:p>
          <a:p>
            <a:r>
              <a:rPr lang="fr-FR" i="1" u="none" strike="noStrike" dirty="0">
                <a:solidFill>
                  <a:srgbClr val="FFFF00"/>
                </a:solidFill>
                <a:highlight>
                  <a:srgbClr val="000000"/>
                </a:highlight>
                <a:latin typeface="Arial" panose="020B0604020202020204" pitchFamily="34" charset="0"/>
                <a:hlinkClick r:id="rId10" tooltip="Mnémoniq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</a:t>
            </a:r>
            <a:r>
              <a:rPr lang="fr-FR" b="0" i="1" u="none" strike="noStrike" dirty="0">
                <a:solidFill>
                  <a:srgbClr val="FFFF00"/>
                </a:solidFill>
                <a:effectLst/>
                <a:highlight>
                  <a:srgbClr val="000000"/>
                </a:highlight>
                <a:latin typeface="Arial" panose="020B0604020202020204" pitchFamily="34" charset="0"/>
                <a:hlinkClick r:id="rId10" tooltip="Mnémoniq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mnémoniques</a:t>
            </a:r>
            <a:r>
              <a:rPr lang="fr-FR" i="1" u="none" strike="noStrike" dirty="0">
                <a:solidFill>
                  <a:srgbClr val="FFFF00"/>
                </a:solidFill>
                <a:highlight>
                  <a:srgbClr val="000000"/>
                </a:highlight>
                <a:latin typeface="Arial" panose="020B0604020202020204" pitchFamily="34" charset="0"/>
              </a:rPr>
              <a:t>"</a:t>
            </a:r>
            <a:r>
              <a:rPr lang="fr-FR" b="0" i="1" dirty="0">
                <a:effectLst/>
                <a:highlight>
                  <a:srgbClr val="000000"/>
                </a:highlight>
                <a:latin typeface="Arial" panose="020B0604020202020204" pitchFamily="34" charset="0"/>
              </a:rPr>
              <a:t>, c'est-à-dire faciles à retenir.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6A1FE22-8034-C4FF-2F68-805D5904E1A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80269" y="2408860"/>
            <a:ext cx="455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Outil logiciel - Désassembleur 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D2D8487-FDFF-BC79-4C1C-89957AF9677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747033" y="2060506"/>
            <a:ext cx="2017117" cy="3559940"/>
            <a:chOff x="9603910" y="2406756"/>
            <a:chExt cx="2017117" cy="3559940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5315B765-0C87-0519-4811-816463291561}"/>
                </a:ext>
              </a:extLst>
            </p:cNvPr>
            <p:cNvSpPr/>
            <p:nvPr/>
          </p:nvSpPr>
          <p:spPr>
            <a:xfrm>
              <a:off x="9696400" y="2406756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machine</a:t>
              </a:r>
            </a:p>
          </p:txBody>
        </p:sp>
        <p:sp>
          <p:nvSpPr>
            <p:cNvPr id="9" name="Flèche : droite 8">
              <a:extLst>
                <a:ext uri="{FF2B5EF4-FFF2-40B4-BE49-F238E27FC236}">
                  <a16:creationId xmlns:a16="http://schemas.microsoft.com/office/drawing/2014/main" id="{294B7E78-AA02-71FB-DC1D-4AACFF01EF5B}"/>
                </a:ext>
              </a:extLst>
            </p:cNvPr>
            <p:cNvSpPr/>
            <p:nvPr/>
          </p:nvSpPr>
          <p:spPr>
            <a:xfrm rot="5400000">
              <a:off x="10288433" y="3271290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2390CCFC-882E-8391-5F5B-BAD2E3AA32B6}"/>
                </a:ext>
              </a:extLst>
            </p:cNvPr>
            <p:cNvSpPr/>
            <p:nvPr/>
          </p:nvSpPr>
          <p:spPr>
            <a:xfrm>
              <a:off x="9603910" y="3847601"/>
              <a:ext cx="2017117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/>
                <a:t>DESASSEMBLEUR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970B1932-0E90-FC8E-8387-0295E4989D00}"/>
                </a:ext>
              </a:extLst>
            </p:cNvPr>
            <p:cNvSpPr/>
            <p:nvPr/>
          </p:nvSpPr>
          <p:spPr>
            <a:xfrm>
              <a:off x="9768408" y="5318624"/>
              <a:ext cx="1800200" cy="64807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Code source en assembleur</a:t>
              </a:r>
            </a:p>
          </p:txBody>
        </p:sp>
        <p:sp>
          <p:nvSpPr>
            <p:cNvPr id="12" name="Flèche : droite 11">
              <a:extLst>
                <a:ext uri="{FF2B5EF4-FFF2-40B4-BE49-F238E27FC236}">
                  <a16:creationId xmlns:a16="http://schemas.microsoft.com/office/drawing/2014/main" id="{AB10B39C-71B4-5F27-0DE3-BF363C69E0C0}"/>
                </a:ext>
              </a:extLst>
            </p:cNvPr>
            <p:cNvSpPr/>
            <p:nvPr/>
          </p:nvSpPr>
          <p:spPr>
            <a:xfrm rot="5400000">
              <a:off x="10288433" y="4736721"/>
              <a:ext cx="648072" cy="40011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6B4EBDA4-7EA1-212E-73FC-FFC187B3869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73372" y="2745002"/>
            <a:ext cx="898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L’IDE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Microchip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Studio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offre la possibilité d’obtenir le code source assembleur du programme </a:t>
            </a:r>
          </a:p>
          <a:p>
            <a:r>
              <a:rPr lang="fr-F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Blink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l’aide d’un outil logiciel appelé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DESASSEMBLEUR.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F335F3D-AFDA-578F-9AFE-11F067E6E34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816768" y="3956711"/>
            <a:ext cx="1039419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35: void setup() {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36:   // initialize digital pin LED_BUILTIN as an output.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37:   </a:t>
            </a:r>
            <a:r>
              <a:rPr lang="en-US" sz="1800" kern="100" dirty="0" err="1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pinMode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(LED_BUILTIN, OUTPUT);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00000070 	</a:t>
            </a:r>
            <a:r>
              <a:rPr lang="en-US" sz="1800" kern="10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61 e0               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kern="100" dirty="0">
                <a:solidFill>
                  <a:srgbClr val="FFFF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LDI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R22,0x01		</a:t>
            </a:r>
            <a:r>
              <a:rPr lang="en-US" sz="1800" kern="100" dirty="0" err="1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LoaD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Immediate 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00000071 	</a:t>
            </a:r>
            <a:r>
              <a:rPr lang="en-US" sz="1800" kern="10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8d e0               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kern="100" dirty="0">
                <a:solidFill>
                  <a:srgbClr val="FFFF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LDI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R24,0x0D		</a:t>
            </a:r>
            <a:r>
              <a:rPr lang="en-US" sz="1800" kern="100" dirty="0" err="1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LoaD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Immediate 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algn="just"/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00000072	</a:t>
            </a:r>
            <a:r>
              <a:rPr lang="en-US" sz="1800" kern="10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0c 94 a7 01           </a:t>
            </a:r>
            <a:r>
              <a:rPr lang="en-US" sz="1800" kern="100" dirty="0">
                <a:solidFill>
                  <a:srgbClr val="FFFF00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JMP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0x000001A7		</a:t>
            </a:r>
            <a:r>
              <a:rPr lang="en-US" sz="1800" kern="100" dirty="0" err="1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JuMP</a:t>
            </a:r>
            <a:r>
              <a:rPr lang="en-US" sz="1800" kern="1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44613"/>
            <a:r>
              <a:rPr lang="fr-FR" dirty="0"/>
              <a:t>…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BC76AE2-0EA0-7674-353A-9F95C2F8017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80269" y="3512296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Exemple : extrait de </a:t>
            </a:r>
            <a:r>
              <a:rPr lang="fr-FR" dirty="0" err="1"/>
              <a:t>Blink</a:t>
            </a:r>
            <a:r>
              <a:rPr lang="fr-FR" dirty="0"/>
              <a:t> désassemblé</a:t>
            </a:r>
          </a:p>
        </p:txBody>
      </p:sp>
    </p:spTree>
    <p:extLst>
      <p:ext uri="{BB962C8B-B14F-4D97-AF65-F5344CB8AC3E}">
        <p14:creationId xmlns:p14="http://schemas.microsoft.com/office/powerpoint/2010/main" val="4432124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Technologie informatique 16: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788_TF02901026_TF02901026.potx" id="{5B96A3B2-8F6C-4C57-AD71-65ECFD3B95A9}" vid="{BBAB43E6-1C62-4FD6-865E-EDACF7274DEC}"/>
    </a:ext>
  </a:extLst>
</a:theme>
</file>

<file path=ppt/theme/theme2.xml><?xml version="1.0" encoding="utf-8"?>
<a:theme xmlns:a="http://schemas.openxmlformats.org/drawingml/2006/main" name="Thème Offic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098515-0C12-46CF-BC7C-69B4A13CD5FA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technologique de circuit imprimé pour professionnels (grand écran)</Template>
  <TotalTime>714</TotalTime>
  <Words>894</Words>
  <Application>Microsoft Office PowerPoint</Application>
  <PresentationFormat>Grand écran</PresentationFormat>
  <Paragraphs>99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Candara</vt:lpstr>
      <vt:lpstr>Consolas</vt:lpstr>
      <vt:lpstr>Symbol</vt:lpstr>
      <vt:lpstr>Technologie informatique 16:9</vt:lpstr>
      <vt:lpstr>Langage machine et assembleur</vt:lpstr>
      <vt:lpstr>Sommaire</vt:lpstr>
      <vt:lpstr>Indice TIOBE en Août 2024</vt:lpstr>
      <vt:lpstr>Le CPU "comprend"le langage machine !</vt:lpstr>
      <vt:lpstr>Le passage du code source au code machine nécessite une traduction :  Cas 1 Le code source est traduit en une seule opération à l’aide d’un COMPILATEUR.  Exemple : le code source C++ est compilé.  Cas 2 Le code source est traduit ligne par ligne à l’aide d’un INTERPRETEUR.  Exemple : le code source JavaScript est interprété.</vt:lpstr>
      <vt:lpstr>Exemple : le « Hello World ! » pour l’embarqué</vt:lpstr>
      <vt:lpstr>Code machine de « Hello World ! »</vt:lpstr>
      <vt:lpstr>Transfert du code machine de « Hello World ! » dans la mémoire du microcontrôleur</vt:lpstr>
      <vt:lpstr>Le langage de bas niveau – L’assembleur</vt:lpstr>
      <vt:lpstr>Les mnémoniques sont décrits dans une documentation mais leur compréhension nécessite de connaître l’architecture matérielle du CPU.  </vt:lpstr>
      <vt:lpstr>Les instructions "machine"</vt:lpstr>
      <vt:lpstr>« Hello World ! » réécrit en assembleur</vt:lpstr>
      <vt:lpstr>Annexe 1 – Architecture matérielle AVR</vt:lpstr>
      <vt:lpstr>Présentation PowerPoint</vt:lpstr>
      <vt:lpstr>A3. Jeu de Pong en assembleur sur Arduino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Philippe MARIANO</dc:creator>
  <cp:lastModifiedBy>Philippe MARIANO</cp:lastModifiedBy>
  <cp:revision>17</cp:revision>
  <dcterms:created xsi:type="dcterms:W3CDTF">2024-08-08T06:43:55Z</dcterms:created>
  <dcterms:modified xsi:type="dcterms:W3CDTF">2024-10-07T16:12:35Z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